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102"/>
  </p:notesMasterIdLst>
  <p:sldIdLst>
    <p:sldId id="256" r:id="rId6"/>
    <p:sldId id="257" r:id="rId7"/>
    <p:sldId id="261" r:id="rId8"/>
    <p:sldId id="262" r:id="rId9"/>
    <p:sldId id="263" r:id="rId10"/>
    <p:sldId id="264" r:id="rId11"/>
    <p:sldId id="265" r:id="rId12"/>
    <p:sldId id="266" r:id="rId13"/>
    <p:sldId id="267" r:id="rId14"/>
    <p:sldId id="651" r:id="rId15"/>
    <p:sldId id="652" r:id="rId16"/>
    <p:sldId id="615" r:id="rId17"/>
    <p:sldId id="473" r:id="rId18"/>
    <p:sldId id="562" r:id="rId19"/>
    <p:sldId id="585" r:id="rId20"/>
    <p:sldId id="654" r:id="rId21"/>
    <p:sldId id="655" r:id="rId22"/>
    <p:sldId id="692" r:id="rId23"/>
    <p:sldId id="657" r:id="rId24"/>
    <p:sldId id="658" r:id="rId25"/>
    <p:sldId id="579" r:id="rId26"/>
    <p:sldId id="659" r:id="rId27"/>
    <p:sldId id="586" r:id="rId28"/>
    <p:sldId id="660" r:id="rId29"/>
    <p:sldId id="588" r:id="rId30"/>
    <p:sldId id="661" r:id="rId31"/>
    <p:sldId id="672" r:id="rId32"/>
    <p:sldId id="635" r:id="rId33"/>
    <p:sldId id="522" r:id="rId34"/>
    <p:sldId id="605" r:id="rId35"/>
    <p:sldId id="742" r:id="rId36"/>
    <p:sldId id="677" r:id="rId37"/>
    <p:sldId id="608" r:id="rId38"/>
    <p:sldId id="678" r:id="rId39"/>
    <p:sldId id="487" r:id="rId40"/>
    <p:sldId id="653" r:id="rId41"/>
    <p:sldId id="490" r:id="rId42"/>
    <p:sldId id="693" r:id="rId43"/>
    <p:sldId id="749" r:id="rId44"/>
    <p:sldId id="637" r:id="rId45"/>
    <p:sldId id="694" r:id="rId46"/>
    <p:sldId id="683" r:id="rId47"/>
    <p:sldId id="649" r:id="rId48"/>
    <p:sldId id="707" r:id="rId49"/>
    <p:sldId id="687" r:id="rId50"/>
    <p:sldId id="689" r:id="rId51"/>
    <p:sldId id="691" r:id="rId52"/>
    <p:sldId id="736" r:id="rId53"/>
    <p:sldId id="709" r:id="rId54"/>
    <p:sldId id="738" r:id="rId55"/>
    <p:sldId id="710" r:id="rId56"/>
    <p:sldId id="680" r:id="rId57"/>
    <p:sldId id="602" r:id="rId58"/>
    <p:sldId id="603" r:id="rId59"/>
    <p:sldId id="631" r:id="rId60"/>
    <p:sldId id="713" r:id="rId61"/>
    <p:sldId id="717" r:id="rId62"/>
    <p:sldId id="737" r:id="rId63"/>
    <p:sldId id="745" r:id="rId64"/>
    <p:sldId id="719" r:id="rId65"/>
    <p:sldId id="746" r:id="rId66"/>
    <p:sldId id="721" r:id="rId67"/>
    <p:sldId id="722" r:id="rId68"/>
    <p:sldId id="723" r:id="rId69"/>
    <p:sldId id="724" r:id="rId70"/>
    <p:sldId id="725" r:id="rId71"/>
    <p:sldId id="726" r:id="rId72"/>
    <p:sldId id="727" r:id="rId73"/>
    <p:sldId id="733" r:id="rId74"/>
    <p:sldId id="741" r:id="rId75"/>
    <p:sldId id="646" r:id="rId76"/>
    <p:sldId id="681" r:id="rId77"/>
    <p:sldId id="734" r:id="rId78"/>
    <p:sldId id="663" r:id="rId79"/>
    <p:sldId id="747" r:id="rId80"/>
    <p:sldId id="744" r:id="rId81"/>
    <p:sldId id="748" r:id="rId82"/>
    <p:sldId id="690" r:id="rId83"/>
    <p:sldId id="600" r:id="rId84"/>
    <p:sldId id="599" r:id="rId85"/>
    <p:sldId id="447" r:id="rId86"/>
    <p:sldId id="740" r:id="rId87"/>
    <p:sldId id="613" r:id="rId88"/>
    <p:sldId id="743" r:id="rId89"/>
    <p:sldId id="688" r:id="rId90"/>
    <p:sldId id="413" r:id="rId91"/>
    <p:sldId id="414" r:id="rId92"/>
    <p:sldId id="700" r:id="rId93"/>
    <p:sldId id="701" r:id="rId94"/>
    <p:sldId id="703" r:id="rId95"/>
    <p:sldId id="664" r:id="rId96"/>
    <p:sldId id="695" r:id="rId97"/>
    <p:sldId id="750" r:id="rId98"/>
    <p:sldId id="696" r:id="rId99"/>
    <p:sldId id="597" r:id="rId100"/>
    <p:sldId id="699"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DF1B0-7E24-F09C-00DC-D555D094F61E}" name="Mulalo Phungo" initials="MP" userId="S::Mulalo.Phungo@sapc.za.org::87fe9865-37e3-4c78-80db-6684d235efdf" providerId="AD"/>
  <p188:author id="{A46B70EC-BE5F-A709-C339-401E0FF4FD09}" name="Deanne Johnston" initials="DJ" userId="S::Deanne.Johnston@sapc.za.org::0cebeb67-819d-4087-86d1-f4d62e6990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749" autoAdjust="0"/>
  </p:normalViewPr>
  <p:slideViewPr>
    <p:cSldViewPr snapToGrid="0">
      <p:cViewPr varScale="1">
        <p:scale>
          <a:sx n="52" d="100"/>
          <a:sy n="52" d="100"/>
        </p:scale>
        <p:origin x="11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8/10/relationships/authors" Targe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957683598373731E-2"/>
          <c:y val="9.6888005567093496E-2"/>
          <c:w val="0.57871249549688641"/>
          <c:h val="0.81195535133251917"/>
        </c:manualLayout>
      </c:layout>
      <c:pieChart>
        <c:varyColors val="1"/>
        <c:ser>
          <c:idx val="0"/>
          <c:order val="0"/>
          <c:tx>
            <c:strRef>
              <c:f>Sheet1!$B$1</c:f>
              <c:strCache>
                <c:ptCount val="1"/>
                <c:pt idx="0">
                  <c:v>Column1</c:v>
                </c:pt>
              </c:strCache>
            </c:strRef>
          </c:tx>
          <c:explosion val="2"/>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DE7-4A22-8118-CDF02912CF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DE7-4A22-8118-CDF02912CF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DE7-4A22-8118-CDF02912CFE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DDE7-4A22-8118-CDF02912CFE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DDE7-4A22-8118-CDF02912CFE3}"/>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DDE7-4A22-8118-CDF02912CFE3}"/>
              </c:ext>
            </c:extLst>
          </c:dPt>
          <c:dLbls>
            <c:dLbl>
              <c:idx val="0"/>
              <c:tx>
                <c:rich>
                  <a:bodyPr/>
                  <a:lstStyle/>
                  <a:p>
                    <a:r>
                      <a:rPr lang="en-US"/>
                      <a:t>15.83%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DDE7-4A22-8118-CDF02912CFE3}"/>
                </c:ext>
              </c:extLst>
            </c:dLbl>
            <c:dLbl>
              <c:idx val="1"/>
              <c:layout>
                <c:manualLayout>
                  <c:x val="-0.13276143790849673"/>
                  <c:y val="-2.4571628793381931E-2"/>
                </c:manualLayout>
              </c:layout>
              <c:tx>
                <c:rich>
                  <a:bodyPr/>
                  <a:lstStyle/>
                  <a:p>
                    <a:r>
                      <a:rPr lang="en-US" dirty="0"/>
                      <a:t>27.50%</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DDE7-4A22-8118-CDF02912CFE3}"/>
                </c:ext>
              </c:extLst>
            </c:dLbl>
            <c:dLbl>
              <c:idx val="2"/>
              <c:layout>
                <c:manualLayout>
                  <c:x val="0.10212418300653593"/>
                  <c:y val="-0.19209297257569671"/>
                </c:manualLayout>
              </c:layout>
              <c:tx>
                <c:rich>
                  <a:bodyPr/>
                  <a:lstStyle/>
                  <a:p>
                    <a:r>
                      <a:rPr lang="en-US" dirty="0"/>
                      <a:t>33.00%</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DDE7-4A22-8118-CDF02912CFE3}"/>
                </c:ext>
              </c:extLst>
            </c:dLbl>
            <c:dLbl>
              <c:idx val="4"/>
              <c:layout>
                <c:manualLayout>
                  <c:x val="7.7588807832844428E-2"/>
                  <c:y val="0.14251952774478049"/>
                </c:manualLayout>
              </c:layout>
              <c:tx>
                <c:rich>
                  <a:bodyPr/>
                  <a:lstStyle/>
                  <a:p>
                    <a:r>
                      <a:rPr lang="en-US"/>
                      <a:t>16.67%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DDE7-4A22-8118-CDF02912CFE3}"/>
                </c:ext>
              </c:extLst>
            </c:dLbl>
            <c:dLbl>
              <c:idx val="5"/>
              <c:layout>
                <c:manualLayout>
                  <c:x val="2.4509803921568627E-2"/>
                  <c:y val="9.5646423901617775E-2"/>
                </c:manualLayout>
              </c:layout>
              <c:tx>
                <c:rich>
                  <a:bodyPr/>
                  <a:lstStyle/>
                  <a:p>
                    <a:r>
                      <a:rPr lang="en-US"/>
                      <a:t> 1.67%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DDE7-4A22-8118-CDF02912CFE3}"/>
                </c:ext>
              </c:extLst>
            </c:dLbl>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Domain 1</c:v>
                </c:pt>
                <c:pt idx="1">
                  <c:v>Domain 2</c:v>
                </c:pt>
                <c:pt idx="2">
                  <c:v>Domain 3</c:v>
                </c:pt>
                <c:pt idx="3">
                  <c:v>Domain 4</c:v>
                </c:pt>
                <c:pt idx="4">
                  <c:v>Domain 5</c:v>
                </c:pt>
                <c:pt idx="5">
                  <c:v>Domain 6</c:v>
                </c:pt>
              </c:strCache>
            </c:strRef>
          </c:cat>
          <c:val>
            <c:numRef>
              <c:f>Sheet1!$B$2:$B$7</c:f>
              <c:numCache>
                <c:formatCode>General</c:formatCode>
                <c:ptCount val="6"/>
                <c:pt idx="0">
                  <c:v>15</c:v>
                </c:pt>
                <c:pt idx="1">
                  <c:v>26</c:v>
                </c:pt>
                <c:pt idx="2">
                  <c:v>33</c:v>
                </c:pt>
                <c:pt idx="3">
                  <c:v>5</c:v>
                </c:pt>
                <c:pt idx="4">
                  <c:v>17</c:v>
                </c:pt>
                <c:pt idx="5">
                  <c:v>4</c:v>
                </c:pt>
              </c:numCache>
            </c:numRef>
          </c:val>
          <c:extLst>
            <c:ext xmlns:c16="http://schemas.microsoft.com/office/drawing/2014/chart" uri="{C3380CC4-5D6E-409C-BE32-E72D297353CC}">
              <c16:uniqueId val="{0000000C-DDE7-4A22-8118-CDF02912CFE3}"/>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rgbClr val="00206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Sheet1!$C$3</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6B-48E1-9573-26E768FD59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6B-48E1-9573-26E768FD59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6B-48E1-9573-26E768FD59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6B-48E1-9573-26E768FD59B4}"/>
              </c:ext>
            </c:extLst>
          </c:dPt>
          <c:dLbls>
            <c:dLbl>
              <c:idx val="2"/>
              <c:layout>
                <c:manualLayout>
                  <c:x val="0.11750336411219106"/>
                  <c:y val="-0.1159340499030654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46B-48E1-9573-26E768FD59B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Sheet1!$B$4:$B$7</c:f>
              <c:strCache>
                <c:ptCount val="4"/>
                <c:pt idx="0">
                  <c:v>Domain 1</c:v>
                </c:pt>
                <c:pt idx="1">
                  <c:v>Domain 2</c:v>
                </c:pt>
                <c:pt idx="2">
                  <c:v>Domain 3</c:v>
                </c:pt>
                <c:pt idx="3">
                  <c:v>Domain 4</c:v>
                </c:pt>
              </c:strCache>
            </c:strRef>
          </c:cat>
          <c:val>
            <c:numRef>
              <c:f>Sheet1!$C$4:$C$7</c:f>
              <c:numCache>
                <c:formatCode>0%</c:formatCode>
                <c:ptCount val="4"/>
                <c:pt idx="0">
                  <c:v>0.1</c:v>
                </c:pt>
                <c:pt idx="1">
                  <c:v>0.3</c:v>
                </c:pt>
                <c:pt idx="2" formatCode="0.00%">
                  <c:v>0.626</c:v>
                </c:pt>
                <c:pt idx="3">
                  <c:v>0.05</c:v>
                </c:pt>
              </c:numCache>
            </c:numRef>
          </c:val>
          <c:extLst>
            <c:ext xmlns:c16="http://schemas.microsoft.com/office/drawing/2014/chart" uri="{C3380CC4-5D6E-409C-BE32-E72D297353CC}">
              <c16:uniqueId val="{00000008-246B-48E1-9573-26E768FD59B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873140857392838"/>
          <c:y val="0.29745261009040536"/>
          <c:w val="0.16510586176727909"/>
          <c:h val="0.34614319043452907"/>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61-498C-9EAB-FA8F118BA2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61-498C-9EAB-FA8F118BA2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61-498C-9EAB-FA8F118BA2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61-498C-9EAB-FA8F118BA2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A61-498C-9EAB-FA8F118BA20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A61-498C-9EAB-FA8F118BA208}"/>
              </c:ext>
            </c:extLst>
          </c:dPt>
          <c:dLbls>
            <c:dLbl>
              <c:idx val="0"/>
              <c:tx>
                <c:rich>
                  <a:bodyPr rot="0" spcFirstLastPara="1" vertOverflow="ellipsis" vert="horz" wrap="square" lIns="38100" tIns="19050" rIns="38100" bIns="19050" anchor="ctr" anchorCtr="1">
                    <a:noAutofit/>
                  </a:bodyPr>
                  <a:lstStyle/>
                  <a:p>
                    <a:pPr>
                      <a:defRPr sz="1200" b="1" i="0" u="none" strike="noStrike" kern="1200" baseline="0">
                        <a:solidFill>
                          <a:srgbClr val="002060"/>
                        </a:solidFill>
                        <a:latin typeface="+mn-lt"/>
                        <a:ea typeface="+mn-ea"/>
                        <a:cs typeface="+mn-cs"/>
                      </a:defRPr>
                    </a:pPr>
                    <a:r>
                      <a:rPr lang="en-US" sz="1200" dirty="0"/>
                      <a:t>21.25%</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A61-498C-9EAB-FA8F118BA208}"/>
                </c:ext>
              </c:extLst>
            </c:dLbl>
            <c:dLbl>
              <c:idx val="1"/>
              <c:layout>
                <c:manualLayout>
                  <c:x val="-0.10826779668608172"/>
                  <c:y val="-0.15193819334818975"/>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002060"/>
                        </a:solidFill>
                        <a:latin typeface="+mn-lt"/>
                        <a:ea typeface="+mn-ea"/>
                        <a:cs typeface="+mn-cs"/>
                      </a:defRPr>
                    </a:pPr>
                    <a:r>
                      <a:rPr lang="en-US" sz="1200" dirty="0"/>
                      <a:t>26.25%</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layout>
                    <c:manualLayout>
                      <c:w val="0.10059209468221766"/>
                      <c:h val="8.1671915150563337E-2"/>
                    </c:manualLayout>
                  </c15:layout>
                  <c15:showDataLabelsRange val="0"/>
                </c:ext>
                <c:ext xmlns:c16="http://schemas.microsoft.com/office/drawing/2014/chart" uri="{C3380CC4-5D6E-409C-BE32-E72D297353CC}">
                  <c16:uniqueId val="{00000003-4A61-498C-9EAB-FA8F118BA208}"/>
                </c:ext>
              </c:extLst>
            </c:dLbl>
            <c:dLbl>
              <c:idx val="2"/>
              <c:tx>
                <c:rich>
                  <a:bodyPr/>
                  <a:lstStyle/>
                  <a:p>
                    <a:r>
                      <a:rPr lang="en-US" sz="1200" dirty="0"/>
                      <a:t>18.75%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A61-498C-9EAB-FA8F118BA208}"/>
                </c:ext>
              </c:extLst>
            </c:dLbl>
            <c:dLbl>
              <c:idx val="3"/>
              <c:tx>
                <c:rich>
                  <a:bodyPr/>
                  <a:lstStyle/>
                  <a:p>
                    <a:r>
                      <a:rPr lang="en-US" sz="1200" dirty="0"/>
                      <a:t>6.25%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4A61-498C-9EAB-FA8F118BA208}"/>
                </c:ext>
              </c:extLst>
            </c:dLbl>
            <c:dLbl>
              <c:idx val="4"/>
              <c:tx>
                <c:rich>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r>
                      <a:rPr lang="en-US" sz="1200"/>
                      <a:t>25%</a:t>
                    </a:r>
                    <a:endParaRPr lang="en-US" sz="1200" dirty="0"/>
                  </a:p>
                </c:rich>
              </c:tx>
              <c:spPr>
                <a:noFill/>
                <a:ln>
                  <a:noFill/>
                </a:ln>
                <a:effectLst/>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4A61-498C-9EAB-FA8F118BA208}"/>
                </c:ext>
              </c:extLst>
            </c:dLbl>
            <c:dLbl>
              <c:idx val="5"/>
              <c:tx>
                <c:rich>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r>
                      <a:rPr lang="en-US" sz="1200"/>
                      <a:t>2.5%</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4A61-498C-9EAB-FA8F118BA20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Domain 1</c:v>
                </c:pt>
                <c:pt idx="1">
                  <c:v>Domain 2</c:v>
                </c:pt>
                <c:pt idx="2">
                  <c:v>Domain 3</c:v>
                </c:pt>
                <c:pt idx="3">
                  <c:v>Domain 4</c:v>
                </c:pt>
                <c:pt idx="4">
                  <c:v>Domain 5</c:v>
                </c:pt>
                <c:pt idx="5">
                  <c:v>Domain 6</c:v>
                </c:pt>
              </c:strCache>
            </c:strRef>
          </c:cat>
          <c:val>
            <c:numRef>
              <c:f>Sheet1!$B$2:$B$7</c:f>
              <c:numCache>
                <c:formatCode>General</c:formatCode>
                <c:ptCount val="6"/>
                <c:pt idx="0">
                  <c:v>17</c:v>
                </c:pt>
                <c:pt idx="1">
                  <c:v>21</c:v>
                </c:pt>
                <c:pt idx="2">
                  <c:v>14</c:v>
                </c:pt>
                <c:pt idx="3">
                  <c:v>6</c:v>
                </c:pt>
                <c:pt idx="4">
                  <c:v>20</c:v>
                </c:pt>
                <c:pt idx="5">
                  <c:v>5</c:v>
                </c:pt>
              </c:numCache>
            </c:numRef>
          </c:val>
          <c:extLst>
            <c:ext xmlns:c16="http://schemas.microsoft.com/office/drawing/2014/chart" uri="{C3380CC4-5D6E-409C-BE32-E72D297353CC}">
              <c16:uniqueId val="{00000000-DCC9-4570-A6A8-4FECA9725B9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891460420479602"/>
          <c:y val="9.6722157086265581E-2"/>
          <c:w val="0.16342635194146593"/>
          <c:h val="0.76357046732717238"/>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svg"/></Relationships>
</file>

<file path=ppt/diagrams/_rels/data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ata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FC650-2A49-4A06-A6B5-BC1721B2486A}" type="doc">
      <dgm:prSet loTypeId="urn:diagrams.loki3.com/VaryingWidthList" loCatId="officeonline" qsTypeId="urn:microsoft.com/office/officeart/2005/8/quickstyle/simple1" qsCatId="simple" csTypeId="urn:microsoft.com/office/officeart/2005/8/colors/accent1_2" csCatId="accent1" phldr="1"/>
      <dgm:spPr/>
    </dgm:pt>
    <dgm:pt modelId="{5FEA4D1C-0D40-4B32-B56F-21E552B803F0}">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ZA" dirty="0"/>
            <a:t>Community</a:t>
          </a:r>
        </a:p>
      </dgm:t>
    </dgm:pt>
    <dgm:pt modelId="{1B355CD9-C0D4-4985-B805-37C3FA49DFF3}" type="parTrans" cxnId="{0079E096-988B-4ACC-A494-0650E2373C99}">
      <dgm:prSet/>
      <dgm:spPr/>
      <dgm:t>
        <a:bodyPr/>
        <a:lstStyle/>
        <a:p>
          <a:endParaRPr lang="en-ZA"/>
        </a:p>
      </dgm:t>
    </dgm:pt>
    <dgm:pt modelId="{CDCB472F-BA00-4837-ABE3-DBF051B1D7F2}" type="sibTrans" cxnId="{0079E096-988B-4ACC-A494-0650E2373C99}">
      <dgm:prSet/>
      <dgm:spPr/>
      <dgm:t>
        <a:bodyPr/>
        <a:lstStyle/>
        <a:p>
          <a:endParaRPr lang="en-ZA"/>
        </a:p>
      </dgm:t>
    </dgm:pt>
    <dgm:pt modelId="{BBA86C0D-DF07-4725-A9C2-DF15A8748965}">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ZA" dirty="0"/>
            <a:t>Institutional</a:t>
          </a:r>
        </a:p>
      </dgm:t>
    </dgm:pt>
    <dgm:pt modelId="{EA029123-25E5-4933-ABB2-0C893E74C19A}" type="parTrans" cxnId="{9DDBAAAC-B209-49AC-8691-DE0E9EACD73A}">
      <dgm:prSet/>
      <dgm:spPr/>
      <dgm:t>
        <a:bodyPr/>
        <a:lstStyle/>
        <a:p>
          <a:endParaRPr lang="en-ZA"/>
        </a:p>
      </dgm:t>
    </dgm:pt>
    <dgm:pt modelId="{7B682B47-9997-477C-BE4E-55F343959AC2}" type="sibTrans" cxnId="{9DDBAAAC-B209-49AC-8691-DE0E9EACD73A}">
      <dgm:prSet/>
      <dgm:spPr/>
      <dgm:t>
        <a:bodyPr/>
        <a:lstStyle/>
        <a:p>
          <a:endParaRPr lang="en-ZA"/>
        </a:p>
      </dgm:t>
    </dgm:pt>
    <dgm:pt modelId="{42528B2A-5B77-4EE3-BA29-55000D22C26F}">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ZA" dirty="0"/>
            <a:t>Manufacturing </a:t>
          </a:r>
        </a:p>
      </dgm:t>
    </dgm:pt>
    <dgm:pt modelId="{C2FD8067-4B2A-43FD-AE1C-71E3E7FF5457}" type="parTrans" cxnId="{046C6D13-91A1-4E56-A553-8F19718987C5}">
      <dgm:prSet/>
      <dgm:spPr/>
      <dgm:t>
        <a:bodyPr/>
        <a:lstStyle/>
        <a:p>
          <a:endParaRPr lang="en-ZA"/>
        </a:p>
      </dgm:t>
    </dgm:pt>
    <dgm:pt modelId="{CA3687F9-E8F2-4A7B-B77C-373232ED672C}" type="sibTrans" cxnId="{046C6D13-91A1-4E56-A553-8F19718987C5}">
      <dgm:prSet/>
      <dgm:spPr/>
      <dgm:t>
        <a:bodyPr/>
        <a:lstStyle/>
        <a:p>
          <a:endParaRPr lang="en-ZA"/>
        </a:p>
      </dgm:t>
    </dgm:pt>
    <dgm:pt modelId="{ECBFF3E3-7771-4B3B-9AC9-969B84878C41}" type="pres">
      <dgm:prSet presAssocID="{9FEFC650-2A49-4A06-A6B5-BC1721B2486A}" presName="Name0" presStyleCnt="0">
        <dgm:presLayoutVars>
          <dgm:resizeHandles/>
        </dgm:presLayoutVars>
      </dgm:prSet>
      <dgm:spPr/>
    </dgm:pt>
    <dgm:pt modelId="{D783C088-89E4-4A85-A8A4-7F7710F0179D}" type="pres">
      <dgm:prSet presAssocID="{5FEA4D1C-0D40-4B32-B56F-21E552B803F0}" presName="text" presStyleLbl="node1" presStyleIdx="0" presStyleCnt="3" custScaleX="291469" custLinFactX="16689" custLinFactNeighborX="100000" custLinFactNeighborY="-30141">
        <dgm:presLayoutVars>
          <dgm:bulletEnabled val="1"/>
        </dgm:presLayoutVars>
      </dgm:prSet>
      <dgm:spPr/>
    </dgm:pt>
    <dgm:pt modelId="{9E8FF645-8F81-4289-A3CE-C59A116D2480}" type="pres">
      <dgm:prSet presAssocID="{CDCB472F-BA00-4837-ABE3-DBF051B1D7F2}" presName="space" presStyleCnt="0"/>
      <dgm:spPr/>
    </dgm:pt>
    <dgm:pt modelId="{C47F0178-8A74-4AD6-AD46-D16B6E5908A1}" type="pres">
      <dgm:prSet presAssocID="{BBA86C0D-DF07-4725-A9C2-DF15A8748965}" presName="text" presStyleLbl="node1" presStyleIdx="1" presStyleCnt="3" custScaleX="291469">
        <dgm:presLayoutVars>
          <dgm:bulletEnabled val="1"/>
        </dgm:presLayoutVars>
      </dgm:prSet>
      <dgm:spPr/>
    </dgm:pt>
    <dgm:pt modelId="{056E158B-0CDE-48CC-9924-2994579244DA}" type="pres">
      <dgm:prSet presAssocID="{7B682B47-9997-477C-BE4E-55F343959AC2}" presName="space" presStyleCnt="0"/>
      <dgm:spPr/>
    </dgm:pt>
    <dgm:pt modelId="{617DC328-E1BF-49B8-93FB-65B894C0270C}" type="pres">
      <dgm:prSet presAssocID="{42528B2A-5B77-4EE3-BA29-55000D22C26F}" presName="text" presStyleLbl="node1" presStyleIdx="2" presStyleCnt="3" custScaleX="291469" custLinFactX="3538" custLinFactNeighborX="100000" custLinFactNeighborY="-4879">
        <dgm:presLayoutVars>
          <dgm:bulletEnabled val="1"/>
        </dgm:presLayoutVars>
      </dgm:prSet>
      <dgm:spPr/>
    </dgm:pt>
  </dgm:ptLst>
  <dgm:cxnLst>
    <dgm:cxn modelId="{4A43D20C-1949-4428-B10B-4318AAE9857A}" type="presOf" srcId="{42528B2A-5B77-4EE3-BA29-55000D22C26F}" destId="{617DC328-E1BF-49B8-93FB-65B894C0270C}" srcOrd="0" destOrd="0" presId="urn:diagrams.loki3.com/VaryingWidthList"/>
    <dgm:cxn modelId="{046C6D13-91A1-4E56-A553-8F19718987C5}" srcId="{9FEFC650-2A49-4A06-A6B5-BC1721B2486A}" destId="{42528B2A-5B77-4EE3-BA29-55000D22C26F}" srcOrd="2" destOrd="0" parTransId="{C2FD8067-4B2A-43FD-AE1C-71E3E7FF5457}" sibTransId="{CA3687F9-E8F2-4A7B-B77C-373232ED672C}"/>
    <dgm:cxn modelId="{1E79C427-B414-478E-B6ED-A059EAD0DABD}" type="presOf" srcId="{9FEFC650-2A49-4A06-A6B5-BC1721B2486A}" destId="{ECBFF3E3-7771-4B3B-9AC9-969B84878C41}" srcOrd="0" destOrd="0" presId="urn:diagrams.loki3.com/VaryingWidthList"/>
    <dgm:cxn modelId="{4EBB1332-014F-4513-BE1A-DFDC92AE0ADF}" type="presOf" srcId="{BBA86C0D-DF07-4725-A9C2-DF15A8748965}" destId="{C47F0178-8A74-4AD6-AD46-D16B6E5908A1}" srcOrd="0" destOrd="0" presId="urn:diagrams.loki3.com/VaryingWidthList"/>
    <dgm:cxn modelId="{6F2D134C-06F2-46E9-8346-715D94AC7A60}" type="presOf" srcId="{5FEA4D1C-0D40-4B32-B56F-21E552B803F0}" destId="{D783C088-89E4-4A85-A8A4-7F7710F0179D}" srcOrd="0" destOrd="0" presId="urn:diagrams.loki3.com/VaryingWidthList"/>
    <dgm:cxn modelId="{0079E096-988B-4ACC-A494-0650E2373C99}" srcId="{9FEFC650-2A49-4A06-A6B5-BC1721B2486A}" destId="{5FEA4D1C-0D40-4B32-B56F-21E552B803F0}" srcOrd="0" destOrd="0" parTransId="{1B355CD9-C0D4-4985-B805-37C3FA49DFF3}" sibTransId="{CDCB472F-BA00-4837-ABE3-DBF051B1D7F2}"/>
    <dgm:cxn modelId="{9DDBAAAC-B209-49AC-8691-DE0E9EACD73A}" srcId="{9FEFC650-2A49-4A06-A6B5-BC1721B2486A}" destId="{BBA86C0D-DF07-4725-A9C2-DF15A8748965}" srcOrd="1" destOrd="0" parTransId="{EA029123-25E5-4933-ABB2-0C893E74C19A}" sibTransId="{7B682B47-9997-477C-BE4E-55F343959AC2}"/>
    <dgm:cxn modelId="{88F24074-514D-402D-B718-078DED6E9800}" type="presParOf" srcId="{ECBFF3E3-7771-4B3B-9AC9-969B84878C41}" destId="{D783C088-89E4-4A85-A8A4-7F7710F0179D}" srcOrd="0" destOrd="0" presId="urn:diagrams.loki3.com/VaryingWidthList"/>
    <dgm:cxn modelId="{7B4DC66C-9878-4E15-B48C-C8755020D857}" type="presParOf" srcId="{ECBFF3E3-7771-4B3B-9AC9-969B84878C41}" destId="{9E8FF645-8F81-4289-A3CE-C59A116D2480}" srcOrd="1" destOrd="0" presId="urn:diagrams.loki3.com/VaryingWidthList"/>
    <dgm:cxn modelId="{926686C0-4770-4789-A385-B5B0CE2DF7D6}" type="presParOf" srcId="{ECBFF3E3-7771-4B3B-9AC9-969B84878C41}" destId="{C47F0178-8A74-4AD6-AD46-D16B6E5908A1}" srcOrd="2" destOrd="0" presId="urn:diagrams.loki3.com/VaryingWidthList"/>
    <dgm:cxn modelId="{824AB595-00E6-4849-A924-98CBB49ACB6D}" type="presParOf" srcId="{ECBFF3E3-7771-4B3B-9AC9-969B84878C41}" destId="{056E158B-0CDE-48CC-9924-2994579244DA}" srcOrd="3" destOrd="0" presId="urn:diagrams.loki3.com/VaryingWidthList"/>
    <dgm:cxn modelId="{77EA92E0-ACA7-4DC5-B9CE-0575560B5539}" type="presParOf" srcId="{ECBFF3E3-7771-4B3B-9AC9-969B84878C41}" destId="{617DC328-E1BF-49B8-93FB-65B894C0270C}"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BD4E31-5337-480B-90A8-ED719742ADF9}"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ZA"/>
        </a:p>
      </dgm:t>
    </dgm:pt>
    <dgm:pt modelId="{68D237C0-CC16-42F3-ADCB-724C586AC174}">
      <dgm:prSet phldrT="[Text]"/>
      <dgm:spPr>
        <a:solidFill>
          <a:schemeClr val="bg1"/>
        </a:solidFill>
      </dgm:spPr>
      <dgm:t>
        <a:bodyPr/>
        <a:lstStyle/>
        <a:p>
          <a:pPr>
            <a:buNone/>
          </a:pPr>
          <a:r>
            <a:rPr lang="en-ZA" b="1">
              <a:solidFill>
                <a:srgbClr val="002060"/>
              </a:solidFill>
            </a:rPr>
            <a:t>2018 Competency Standards for Pharmacists </a:t>
          </a:r>
          <a:endParaRPr lang="en-ZA" dirty="0">
            <a:solidFill>
              <a:srgbClr val="002060"/>
            </a:solidFill>
          </a:endParaRPr>
        </a:p>
      </dgm:t>
    </dgm:pt>
    <dgm:pt modelId="{195736C0-0713-4594-AD6A-300EBD8B7E90}" type="parTrans" cxnId="{94070E00-5F55-43F3-9D86-1E0B7B656FFA}">
      <dgm:prSet/>
      <dgm:spPr/>
      <dgm:t>
        <a:bodyPr/>
        <a:lstStyle/>
        <a:p>
          <a:endParaRPr lang="en-ZA"/>
        </a:p>
      </dgm:t>
    </dgm:pt>
    <dgm:pt modelId="{67333717-99E2-4824-80BC-39C9C1A07E47}" type="sibTrans" cxnId="{94070E00-5F55-43F3-9D86-1E0B7B656FFA}">
      <dgm:prSet/>
      <dgm:spPr/>
      <dgm:t>
        <a:bodyPr/>
        <a:lstStyle/>
        <a:p>
          <a:endParaRPr lang="en-ZA"/>
        </a:p>
      </dgm:t>
    </dgm:pt>
    <dgm:pt modelId="{FF7E162E-B463-4A43-A544-DACB3FD12DBE}">
      <dgm:prSet phldrT="[Text]"/>
      <dgm:spPr>
        <a:solidFill>
          <a:schemeClr val="accent1"/>
        </a:solidFill>
      </dgm:spPr>
      <dgm:t>
        <a:bodyPr/>
        <a:lstStyle/>
        <a:p>
          <a:r>
            <a:rPr lang="en-GB" dirty="0"/>
            <a:t>Domain 1</a:t>
          </a:r>
          <a:endParaRPr lang="en-ZA" dirty="0"/>
        </a:p>
      </dgm:t>
    </dgm:pt>
    <dgm:pt modelId="{6B9B0310-6C27-446B-A8D6-C65FF493BBBF}" type="parTrans" cxnId="{30A39B29-70A9-4B35-AC4D-5E272FEB3EDE}">
      <dgm:prSet/>
      <dgm:spPr/>
      <dgm:t>
        <a:bodyPr/>
        <a:lstStyle/>
        <a:p>
          <a:endParaRPr lang="en-ZA"/>
        </a:p>
      </dgm:t>
    </dgm:pt>
    <dgm:pt modelId="{9B4C69C2-36F2-4125-80CF-B2421480DA15}" type="sibTrans" cxnId="{30A39B29-70A9-4B35-AC4D-5E272FEB3EDE}">
      <dgm:prSet/>
      <dgm:spPr/>
      <dgm:t>
        <a:bodyPr/>
        <a:lstStyle/>
        <a:p>
          <a:endParaRPr lang="en-ZA"/>
        </a:p>
      </dgm:t>
    </dgm:pt>
    <dgm:pt modelId="{4656F457-97D4-4506-B26F-2859786F7EFB}">
      <dgm:prSet phldrT="[Text]"/>
      <dgm:spPr>
        <a:solidFill>
          <a:schemeClr val="accent2"/>
        </a:solidFill>
      </dgm:spPr>
      <dgm:t>
        <a:bodyPr/>
        <a:lstStyle/>
        <a:p>
          <a:r>
            <a:rPr lang="en-GB" dirty="0"/>
            <a:t>Domain 2</a:t>
          </a:r>
          <a:endParaRPr lang="en-ZA" dirty="0"/>
        </a:p>
      </dgm:t>
    </dgm:pt>
    <dgm:pt modelId="{424A9EB0-30B8-4D97-8B8F-7E44FA682B2B}" type="parTrans" cxnId="{84CBA247-56FB-437E-8E83-A861BC5F102E}">
      <dgm:prSet/>
      <dgm:spPr/>
      <dgm:t>
        <a:bodyPr/>
        <a:lstStyle/>
        <a:p>
          <a:endParaRPr lang="en-ZA"/>
        </a:p>
      </dgm:t>
    </dgm:pt>
    <dgm:pt modelId="{C613D60F-CE2F-4524-B5D4-578D66E507A2}" type="sibTrans" cxnId="{84CBA247-56FB-437E-8E83-A861BC5F102E}">
      <dgm:prSet/>
      <dgm:spPr/>
      <dgm:t>
        <a:bodyPr/>
        <a:lstStyle/>
        <a:p>
          <a:endParaRPr lang="en-ZA"/>
        </a:p>
      </dgm:t>
    </dgm:pt>
    <dgm:pt modelId="{AC59D47A-D4B3-4AA5-9B2B-7B2938A41F8B}">
      <dgm:prSet phldrT="[Text]"/>
      <dgm:spPr>
        <a:solidFill>
          <a:schemeClr val="accent3">
            <a:lumMod val="60000"/>
            <a:lumOff val="40000"/>
          </a:schemeClr>
        </a:solidFill>
      </dgm:spPr>
      <dgm:t>
        <a:bodyPr/>
        <a:lstStyle/>
        <a:p>
          <a:r>
            <a:rPr lang="en-GB" dirty="0"/>
            <a:t>Domain 3</a:t>
          </a:r>
          <a:endParaRPr lang="en-ZA" dirty="0"/>
        </a:p>
      </dgm:t>
    </dgm:pt>
    <dgm:pt modelId="{5C386946-E109-48C4-9AC3-3D4DA22F0D90}" type="parTrans" cxnId="{A536752C-6932-41C0-A015-A81BA3EC25EA}">
      <dgm:prSet/>
      <dgm:spPr/>
      <dgm:t>
        <a:bodyPr/>
        <a:lstStyle/>
        <a:p>
          <a:endParaRPr lang="en-ZA"/>
        </a:p>
      </dgm:t>
    </dgm:pt>
    <dgm:pt modelId="{A0CA1C50-193B-41B1-A850-B5868928D418}" type="sibTrans" cxnId="{A536752C-6932-41C0-A015-A81BA3EC25EA}">
      <dgm:prSet/>
      <dgm:spPr/>
      <dgm:t>
        <a:bodyPr/>
        <a:lstStyle/>
        <a:p>
          <a:endParaRPr lang="en-ZA"/>
        </a:p>
      </dgm:t>
    </dgm:pt>
    <dgm:pt modelId="{B778D025-9D46-4A8D-9927-4F50F29D5038}">
      <dgm:prSet phldrT="[Text]"/>
      <dgm:spPr>
        <a:solidFill>
          <a:schemeClr val="accent4"/>
        </a:solidFill>
      </dgm:spPr>
      <dgm:t>
        <a:bodyPr/>
        <a:lstStyle/>
        <a:p>
          <a:r>
            <a:rPr lang="en-GB" dirty="0"/>
            <a:t>Domain 4</a:t>
          </a:r>
          <a:endParaRPr lang="en-ZA" dirty="0"/>
        </a:p>
      </dgm:t>
    </dgm:pt>
    <dgm:pt modelId="{2EE0FBAF-3861-4614-A019-E82B615AECCB}" type="parTrans" cxnId="{B52B5216-3B8C-4002-BFBA-3AEED40CD5FA}">
      <dgm:prSet/>
      <dgm:spPr/>
      <dgm:t>
        <a:bodyPr/>
        <a:lstStyle/>
        <a:p>
          <a:endParaRPr lang="en-ZA"/>
        </a:p>
      </dgm:t>
    </dgm:pt>
    <dgm:pt modelId="{F8323511-BCA4-442B-8143-6771DF2EB0A2}" type="sibTrans" cxnId="{B52B5216-3B8C-4002-BFBA-3AEED40CD5FA}">
      <dgm:prSet/>
      <dgm:spPr/>
      <dgm:t>
        <a:bodyPr/>
        <a:lstStyle/>
        <a:p>
          <a:endParaRPr lang="en-ZA"/>
        </a:p>
      </dgm:t>
    </dgm:pt>
    <dgm:pt modelId="{8EC9201D-536C-4B45-812B-9DADDDE14BE1}">
      <dgm:prSet/>
      <dgm:spPr>
        <a:solidFill>
          <a:schemeClr val="accent5"/>
        </a:solidFill>
      </dgm:spPr>
      <dgm:t>
        <a:bodyPr/>
        <a:lstStyle/>
        <a:p>
          <a:r>
            <a:rPr lang="en-GB" dirty="0"/>
            <a:t>Domain 5</a:t>
          </a:r>
          <a:endParaRPr lang="en-ZA" dirty="0"/>
        </a:p>
      </dgm:t>
    </dgm:pt>
    <dgm:pt modelId="{1E97D4C9-9D16-4A25-A5CE-2DD0BDF8D025}" type="parTrans" cxnId="{7B1C0529-CF06-43C3-9BC6-B6CD48C71DEA}">
      <dgm:prSet/>
      <dgm:spPr/>
      <dgm:t>
        <a:bodyPr/>
        <a:lstStyle/>
        <a:p>
          <a:endParaRPr lang="en-ZA"/>
        </a:p>
      </dgm:t>
    </dgm:pt>
    <dgm:pt modelId="{9791E1BB-E35A-4CE2-B518-839A5EE01BFF}" type="sibTrans" cxnId="{7B1C0529-CF06-43C3-9BC6-B6CD48C71DEA}">
      <dgm:prSet/>
      <dgm:spPr/>
      <dgm:t>
        <a:bodyPr/>
        <a:lstStyle/>
        <a:p>
          <a:endParaRPr lang="en-ZA"/>
        </a:p>
      </dgm:t>
    </dgm:pt>
    <dgm:pt modelId="{6B256C0A-A846-4BAF-BC2D-85D5C0E8D9D7}">
      <dgm:prSet/>
      <dgm:spPr>
        <a:solidFill>
          <a:schemeClr val="accent6"/>
        </a:solidFill>
      </dgm:spPr>
      <dgm:t>
        <a:bodyPr/>
        <a:lstStyle/>
        <a:p>
          <a:r>
            <a:rPr lang="en-GB" dirty="0"/>
            <a:t>Domain 6</a:t>
          </a:r>
          <a:endParaRPr lang="en-ZA" dirty="0"/>
        </a:p>
      </dgm:t>
    </dgm:pt>
    <dgm:pt modelId="{DC33D216-E691-4320-876E-CEFD38BF1B11}" type="parTrans" cxnId="{0492BE8C-AA4D-44FC-8987-4D9A8F3DB62D}">
      <dgm:prSet/>
      <dgm:spPr/>
      <dgm:t>
        <a:bodyPr/>
        <a:lstStyle/>
        <a:p>
          <a:endParaRPr lang="en-ZA"/>
        </a:p>
      </dgm:t>
    </dgm:pt>
    <dgm:pt modelId="{857FC76F-65C7-401C-85E5-3327C7482825}" type="sibTrans" cxnId="{0492BE8C-AA4D-44FC-8987-4D9A8F3DB62D}">
      <dgm:prSet/>
      <dgm:spPr/>
      <dgm:t>
        <a:bodyPr/>
        <a:lstStyle/>
        <a:p>
          <a:endParaRPr lang="en-ZA"/>
        </a:p>
      </dgm:t>
    </dgm:pt>
    <dgm:pt modelId="{65D9B14C-B679-4E67-8672-128EB8E8DADF}" type="pres">
      <dgm:prSet presAssocID="{6FBD4E31-5337-480B-90A8-ED719742ADF9}" presName="Name0" presStyleCnt="0">
        <dgm:presLayoutVars>
          <dgm:chMax val="1"/>
          <dgm:dir/>
          <dgm:animLvl val="ctr"/>
          <dgm:resizeHandles val="exact"/>
        </dgm:presLayoutVars>
      </dgm:prSet>
      <dgm:spPr/>
    </dgm:pt>
    <dgm:pt modelId="{E3016FC4-60BB-4C89-93B1-7D17F8A59EE3}" type="pres">
      <dgm:prSet presAssocID="{68D237C0-CC16-42F3-ADCB-724C586AC174}" presName="centerShape" presStyleLbl="node0" presStyleIdx="0" presStyleCnt="1"/>
      <dgm:spPr/>
    </dgm:pt>
    <dgm:pt modelId="{E7644515-40DD-4476-B117-8B4539AC5CE6}" type="pres">
      <dgm:prSet presAssocID="{FF7E162E-B463-4A43-A544-DACB3FD12DBE}" presName="node" presStyleLbl="node1" presStyleIdx="0" presStyleCnt="6">
        <dgm:presLayoutVars>
          <dgm:bulletEnabled val="1"/>
        </dgm:presLayoutVars>
      </dgm:prSet>
      <dgm:spPr/>
    </dgm:pt>
    <dgm:pt modelId="{553C8E10-C6A3-4F11-BBF2-CB31584CCB45}" type="pres">
      <dgm:prSet presAssocID="{FF7E162E-B463-4A43-A544-DACB3FD12DBE}" presName="dummy" presStyleCnt="0"/>
      <dgm:spPr/>
    </dgm:pt>
    <dgm:pt modelId="{C0B2FFB7-B6F6-4BC8-8A90-5FF88AA77875}" type="pres">
      <dgm:prSet presAssocID="{9B4C69C2-36F2-4125-80CF-B2421480DA15}" presName="sibTrans" presStyleLbl="sibTrans2D1" presStyleIdx="0" presStyleCnt="6"/>
      <dgm:spPr/>
    </dgm:pt>
    <dgm:pt modelId="{70C417CD-255F-43A6-8AAF-230623B75B1F}" type="pres">
      <dgm:prSet presAssocID="{4656F457-97D4-4506-B26F-2859786F7EFB}" presName="node" presStyleLbl="node1" presStyleIdx="1" presStyleCnt="6">
        <dgm:presLayoutVars>
          <dgm:bulletEnabled val="1"/>
        </dgm:presLayoutVars>
      </dgm:prSet>
      <dgm:spPr/>
    </dgm:pt>
    <dgm:pt modelId="{CB67A211-F30A-45AD-B0E0-94D2F65B14E8}" type="pres">
      <dgm:prSet presAssocID="{4656F457-97D4-4506-B26F-2859786F7EFB}" presName="dummy" presStyleCnt="0"/>
      <dgm:spPr/>
    </dgm:pt>
    <dgm:pt modelId="{66E31E78-7700-4BAD-BF77-99CA412564BE}" type="pres">
      <dgm:prSet presAssocID="{C613D60F-CE2F-4524-B5D4-578D66E507A2}" presName="sibTrans" presStyleLbl="sibTrans2D1" presStyleIdx="1" presStyleCnt="6"/>
      <dgm:spPr/>
    </dgm:pt>
    <dgm:pt modelId="{0F472C29-2932-4BE3-BC71-7A7AA7DEBD6A}" type="pres">
      <dgm:prSet presAssocID="{AC59D47A-D4B3-4AA5-9B2B-7B2938A41F8B}" presName="node" presStyleLbl="node1" presStyleIdx="2" presStyleCnt="6">
        <dgm:presLayoutVars>
          <dgm:bulletEnabled val="1"/>
        </dgm:presLayoutVars>
      </dgm:prSet>
      <dgm:spPr/>
    </dgm:pt>
    <dgm:pt modelId="{EDC336B6-7DA1-4D36-AACA-EA073AFD556B}" type="pres">
      <dgm:prSet presAssocID="{AC59D47A-D4B3-4AA5-9B2B-7B2938A41F8B}" presName="dummy" presStyleCnt="0"/>
      <dgm:spPr/>
    </dgm:pt>
    <dgm:pt modelId="{B30DD751-39A1-435C-8A6E-3FE0B009EC0C}" type="pres">
      <dgm:prSet presAssocID="{A0CA1C50-193B-41B1-A850-B5868928D418}" presName="sibTrans" presStyleLbl="sibTrans2D1" presStyleIdx="2" presStyleCnt="6"/>
      <dgm:spPr/>
    </dgm:pt>
    <dgm:pt modelId="{6E1594ED-4A07-42D6-80A9-D01F9BD484B0}" type="pres">
      <dgm:prSet presAssocID="{B778D025-9D46-4A8D-9927-4F50F29D5038}" presName="node" presStyleLbl="node1" presStyleIdx="3" presStyleCnt="6">
        <dgm:presLayoutVars>
          <dgm:bulletEnabled val="1"/>
        </dgm:presLayoutVars>
      </dgm:prSet>
      <dgm:spPr/>
    </dgm:pt>
    <dgm:pt modelId="{2CB756DC-0FEE-4A53-B086-9362A7699DEE}" type="pres">
      <dgm:prSet presAssocID="{B778D025-9D46-4A8D-9927-4F50F29D5038}" presName="dummy" presStyleCnt="0"/>
      <dgm:spPr/>
    </dgm:pt>
    <dgm:pt modelId="{480D7D93-4DE3-4494-9C54-2783238ED78D}" type="pres">
      <dgm:prSet presAssocID="{F8323511-BCA4-442B-8143-6771DF2EB0A2}" presName="sibTrans" presStyleLbl="sibTrans2D1" presStyleIdx="3" presStyleCnt="6"/>
      <dgm:spPr/>
    </dgm:pt>
    <dgm:pt modelId="{8F665A38-9776-415C-AD4C-941057EBA2B9}" type="pres">
      <dgm:prSet presAssocID="{8EC9201D-536C-4B45-812B-9DADDDE14BE1}" presName="node" presStyleLbl="node1" presStyleIdx="4" presStyleCnt="6">
        <dgm:presLayoutVars>
          <dgm:bulletEnabled val="1"/>
        </dgm:presLayoutVars>
      </dgm:prSet>
      <dgm:spPr/>
    </dgm:pt>
    <dgm:pt modelId="{EFE57130-F373-4943-AB23-77F074ED6B32}" type="pres">
      <dgm:prSet presAssocID="{8EC9201D-536C-4B45-812B-9DADDDE14BE1}" presName="dummy" presStyleCnt="0"/>
      <dgm:spPr/>
    </dgm:pt>
    <dgm:pt modelId="{84F15621-837F-4A02-ADE6-BF0355B1FD9F}" type="pres">
      <dgm:prSet presAssocID="{9791E1BB-E35A-4CE2-B518-839A5EE01BFF}" presName="sibTrans" presStyleLbl="sibTrans2D1" presStyleIdx="4" presStyleCnt="6"/>
      <dgm:spPr/>
    </dgm:pt>
    <dgm:pt modelId="{FC60D195-ED15-4FDE-9C3E-71F51C961F65}" type="pres">
      <dgm:prSet presAssocID="{6B256C0A-A846-4BAF-BC2D-85D5C0E8D9D7}" presName="node" presStyleLbl="node1" presStyleIdx="5" presStyleCnt="6">
        <dgm:presLayoutVars>
          <dgm:bulletEnabled val="1"/>
        </dgm:presLayoutVars>
      </dgm:prSet>
      <dgm:spPr/>
    </dgm:pt>
    <dgm:pt modelId="{6C2B6A22-406B-472C-BD3F-56DCFEC4D2A3}" type="pres">
      <dgm:prSet presAssocID="{6B256C0A-A846-4BAF-BC2D-85D5C0E8D9D7}" presName="dummy" presStyleCnt="0"/>
      <dgm:spPr/>
    </dgm:pt>
    <dgm:pt modelId="{DBCF2A64-C3BB-44C8-9BF0-6E5D222B6093}" type="pres">
      <dgm:prSet presAssocID="{857FC76F-65C7-401C-85E5-3327C7482825}" presName="sibTrans" presStyleLbl="sibTrans2D1" presStyleIdx="5" presStyleCnt="6"/>
      <dgm:spPr/>
    </dgm:pt>
  </dgm:ptLst>
  <dgm:cxnLst>
    <dgm:cxn modelId="{94070E00-5F55-43F3-9D86-1E0B7B656FFA}" srcId="{6FBD4E31-5337-480B-90A8-ED719742ADF9}" destId="{68D237C0-CC16-42F3-ADCB-724C586AC174}" srcOrd="0" destOrd="0" parTransId="{195736C0-0713-4594-AD6A-300EBD8B7E90}" sibTransId="{67333717-99E2-4824-80BC-39C9C1A07E47}"/>
    <dgm:cxn modelId="{B52B5216-3B8C-4002-BFBA-3AEED40CD5FA}" srcId="{68D237C0-CC16-42F3-ADCB-724C586AC174}" destId="{B778D025-9D46-4A8D-9927-4F50F29D5038}" srcOrd="3" destOrd="0" parTransId="{2EE0FBAF-3861-4614-A019-E82B615AECCB}" sibTransId="{F8323511-BCA4-442B-8143-6771DF2EB0A2}"/>
    <dgm:cxn modelId="{7B1C0529-CF06-43C3-9BC6-B6CD48C71DEA}" srcId="{68D237C0-CC16-42F3-ADCB-724C586AC174}" destId="{8EC9201D-536C-4B45-812B-9DADDDE14BE1}" srcOrd="4" destOrd="0" parTransId="{1E97D4C9-9D16-4A25-A5CE-2DD0BDF8D025}" sibTransId="{9791E1BB-E35A-4CE2-B518-839A5EE01BFF}"/>
    <dgm:cxn modelId="{30A39B29-70A9-4B35-AC4D-5E272FEB3EDE}" srcId="{68D237C0-CC16-42F3-ADCB-724C586AC174}" destId="{FF7E162E-B463-4A43-A544-DACB3FD12DBE}" srcOrd="0" destOrd="0" parTransId="{6B9B0310-6C27-446B-A8D6-C65FF493BBBF}" sibTransId="{9B4C69C2-36F2-4125-80CF-B2421480DA15}"/>
    <dgm:cxn modelId="{A536752C-6932-41C0-A015-A81BA3EC25EA}" srcId="{68D237C0-CC16-42F3-ADCB-724C586AC174}" destId="{AC59D47A-D4B3-4AA5-9B2B-7B2938A41F8B}" srcOrd="2" destOrd="0" parTransId="{5C386946-E109-48C4-9AC3-3D4DA22F0D90}" sibTransId="{A0CA1C50-193B-41B1-A850-B5868928D418}"/>
    <dgm:cxn modelId="{3F701B30-A0B1-4BAF-A2A4-8E44DF476813}" type="presOf" srcId="{C613D60F-CE2F-4524-B5D4-578D66E507A2}" destId="{66E31E78-7700-4BAD-BF77-99CA412564BE}" srcOrd="0" destOrd="0" presId="urn:microsoft.com/office/officeart/2005/8/layout/radial6"/>
    <dgm:cxn modelId="{404B2036-304F-4EF3-A445-DA9C4969812D}" type="presOf" srcId="{6FBD4E31-5337-480B-90A8-ED719742ADF9}" destId="{65D9B14C-B679-4E67-8672-128EB8E8DADF}" srcOrd="0" destOrd="0" presId="urn:microsoft.com/office/officeart/2005/8/layout/radial6"/>
    <dgm:cxn modelId="{ABD0905E-607E-4237-9695-BD9297903A00}" type="presOf" srcId="{FF7E162E-B463-4A43-A544-DACB3FD12DBE}" destId="{E7644515-40DD-4476-B117-8B4539AC5CE6}" srcOrd="0" destOrd="0" presId="urn:microsoft.com/office/officeart/2005/8/layout/radial6"/>
    <dgm:cxn modelId="{9C14CA62-B82A-497D-A510-0422E7612BA0}" type="presOf" srcId="{8EC9201D-536C-4B45-812B-9DADDDE14BE1}" destId="{8F665A38-9776-415C-AD4C-941057EBA2B9}" srcOrd="0" destOrd="0" presId="urn:microsoft.com/office/officeart/2005/8/layout/radial6"/>
    <dgm:cxn modelId="{84CBA247-56FB-437E-8E83-A861BC5F102E}" srcId="{68D237C0-CC16-42F3-ADCB-724C586AC174}" destId="{4656F457-97D4-4506-B26F-2859786F7EFB}" srcOrd="1" destOrd="0" parTransId="{424A9EB0-30B8-4D97-8B8F-7E44FA682B2B}" sibTransId="{C613D60F-CE2F-4524-B5D4-578D66E507A2}"/>
    <dgm:cxn modelId="{F7BF0572-F95C-4B6C-8861-FDDCA230F001}" type="presOf" srcId="{B778D025-9D46-4A8D-9927-4F50F29D5038}" destId="{6E1594ED-4A07-42D6-80A9-D01F9BD484B0}" srcOrd="0" destOrd="0" presId="urn:microsoft.com/office/officeart/2005/8/layout/radial6"/>
    <dgm:cxn modelId="{8FC98075-35CE-42B9-A13E-FA27D78C4A8B}" type="presOf" srcId="{9B4C69C2-36F2-4125-80CF-B2421480DA15}" destId="{C0B2FFB7-B6F6-4BC8-8A90-5FF88AA77875}" srcOrd="0" destOrd="0" presId="urn:microsoft.com/office/officeart/2005/8/layout/radial6"/>
    <dgm:cxn modelId="{5DF8407A-E2C1-4CA7-8AEC-D22B90F4D967}" type="presOf" srcId="{F8323511-BCA4-442B-8143-6771DF2EB0A2}" destId="{480D7D93-4DE3-4494-9C54-2783238ED78D}" srcOrd="0" destOrd="0" presId="urn:microsoft.com/office/officeart/2005/8/layout/radial6"/>
    <dgm:cxn modelId="{2BF5A083-F4CE-419D-A421-503DF8BAF0AA}" type="presOf" srcId="{AC59D47A-D4B3-4AA5-9B2B-7B2938A41F8B}" destId="{0F472C29-2932-4BE3-BC71-7A7AA7DEBD6A}" srcOrd="0" destOrd="0" presId="urn:microsoft.com/office/officeart/2005/8/layout/radial6"/>
    <dgm:cxn modelId="{0492BE8C-AA4D-44FC-8987-4D9A8F3DB62D}" srcId="{68D237C0-CC16-42F3-ADCB-724C586AC174}" destId="{6B256C0A-A846-4BAF-BC2D-85D5C0E8D9D7}" srcOrd="5" destOrd="0" parTransId="{DC33D216-E691-4320-876E-CEFD38BF1B11}" sibTransId="{857FC76F-65C7-401C-85E5-3327C7482825}"/>
    <dgm:cxn modelId="{4ACE02A8-FD67-44B9-9E02-2AE5BB86F2C1}" type="presOf" srcId="{68D237C0-CC16-42F3-ADCB-724C586AC174}" destId="{E3016FC4-60BB-4C89-93B1-7D17F8A59EE3}" srcOrd="0" destOrd="0" presId="urn:microsoft.com/office/officeart/2005/8/layout/radial6"/>
    <dgm:cxn modelId="{2B4A92B2-D1DF-44A4-AECF-C5433301DE6D}" type="presOf" srcId="{9791E1BB-E35A-4CE2-B518-839A5EE01BFF}" destId="{84F15621-837F-4A02-ADE6-BF0355B1FD9F}" srcOrd="0" destOrd="0" presId="urn:microsoft.com/office/officeart/2005/8/layout/radial6"/>
    <dgm:cxn modelId="{451A20BA-81B1-46BF-97DA-37CC17C00796}" type="presOf" srcId="{857FC76F-65C7-401C-85E5-3327C7482825}" destId="{DBCF2A64-C3BB-44C8-9BF0-6E5D222B6093}" srcOrd="0" destOrd="0" presId="urn:microsoft.com/office/officeart/2005/8/layout/radial6"/>
    <dgm:cxn modelId="{3B6E67BB-6FFA-4A3F-9BDF-F3EA63FA043C}" type="presOf" srcId="{A0CA1C50-193B-41B1-A850-B5868928D418}" destId="{B30DD751-39A1-435C-8A6E-3FE0B009EC0C}" srcOrd="0" destOrd="0" presId="urn:microsoft.com/office/officeart/2005/8/layout/radial6"/>
    <dgm:cxn modelId="{15DFC5D2-0B7B-4A8F-BFEE-AB60886FFA25}" type="presOf" srcId="{4656F457-97D4-4506-B26F-2859786F7EFB}" destId="{70C417CD-255F-43A6-8AAF-230623B75B1F}" srcOrd="0" destOrd="0" presId="urn:microsoft.com/office/officeart/2005/8/layout/radial6"/>
    <dgm:cxn modelId="{567F87F8-DAE8-4235-9F6F-75991D6F0E07}" type="presOf" srcId="{6B256C0A-A846-4BAF-BC2D-85D5C0E8D9D7}" destId="{FC60D195-ED15-4FDE-9C3E-71F51C961F65}" srcOrd="0" destOrd="0" presId="urn:microsoft.com/office/officeart/2005/8/layout/radial6"/>
    <dgm:cxn modelId="{62D00220-A0C0-40F9-B51E-63E11BA90928}" type="presParOf" srcId="{65D9B14C-B679-4E67-8672-128EB8E8DADF}" destId="{E3016FC4-60BB-4C89-93B1-7D17F8A59EE3}" srcOrd="0" destOrd="0" presId="urn:microsoft.com/office/officeart/2005/8/layout/radial6"/>
    <dgm:cxn modelId="{A7AAF2E6-B6B6-4708-8245-35BA4A92B7D8}" type="presParOf" srcId="{65D9B14C-B679-4E67-8672-128EB8E8DADF}" destId="{E7644515-40DD-4476-B117-8B4539AC5CE6}" srcOrd="1" destOrd="0" presId="urn:microsoft.com/office/officeart/2005/8/layout/radial6"/>
    <dgm:cxn modelId="{D79484EA-B55A-4A0E-9DA2-3D58757F36A0}" type="presParOf" srcId="{65D9B14C-B679-4E67-8672-128EB8E8DADF}" destId="{553C8E10-C6A3-4F11-BBF2-CB31584CCB45}" srcOrd="2" destOrd="0" presId="urn:microsoft.com/office/officeart/2005/8/layout/radial6"/>
    <dgm:cxn modelId="{8CC11558-CCEE-4525-94A9-F9E22F66F06C}" type="presParOf" srcId="{65D9B14C-B679-4E67-8672-128EB8E8DADF}" destId="{C0B2FFB7-B6F6-4BC8-8A90-5FF88AA77875}" srcOrd="3" destOrd="0" presId="urn:microsoft.com/office/officeart/2005/8/layout/radial6"/>
    <dgm:cxn modelId="{A138B471-0A1A-45F2-837A-4E42996758BA}" type="presParOf" srcId="{65D9B14C-B679-4E67-8672-128EB8E8DADF}" destId="{70C417CD-255F-43A6-8AAF-230623B75B1F}" srcOrd="4" destOrd="0" presId="urn:microsoft.com/office/officeart/2005/8/layout/radial6"/>
    <dgm:cxn modelId="{6A78064B-BE86-4C9C-8280-E3E3DAE2C03B}" type="presParOf" srcId="{65D9B14C-B679-4E67-8672-128EB8E8DADF}" destId="{CB67A211-F30A-45AD-B0E0-94D2F65B14E8}" srcOrd="5" destOrd="0" presId="urn:microsoft.com/office/officeart/2005/8/layout/radial6"/>
    <dgm:cxn modelId="{68CF868A-46CC-4C9C-AF76-8AC6885F27ED}" type="presParOf" srcId="{65D9B14C-B679-4E67-8672-128EB8E8DADF}" destId="{66E31E78-7700-4BAD-BF77-99CA412564BE}" srcOrd="6" destOrd="0" presId="urn:microsoft.com/office/officeart/2005/8/layout/radial6"/>
    <dgm:cxn modelId="{92EA8CF5-C099-4683-9F60-848CEC64EDBA}" type="presParOf" srcId="{65D9B14C-B679-4E67-8672-128EB8E8DADF}" destId="{0F472C29-2932-4BE3-BC71-7A7AA7DEBD6A}" srcOrd="7" destOrd="0" presId="urn:microsoft.com/office/officeart/2005/8/layout/radial6"/>
    <dgm:cxn modelId="{C2A1E593-8309-460B-BA50-B38C31DBDA16}" type="presParOf" srcId="{65D9B14C-B679-4E67-8672-128EB8E8DADF}" destId="{EDC336B6-7DA1-4D36-AACA-EA073AFD556B}" srcOrd="8" destOrd="0" presId="urn:microsoft.com/office/officeart/2005/8/layout/radial6"/>
    <dgm:cxn modelId="{4C7E9B22-081D-4D97-A261-24A811E5F859}" type="presParOf" srcId="{65D9B14C-B679-4E67-8672-128EB8E8DADF}" destId="{B30DD751-39A1-435C-8A6E-3FE0B009EC0C}" srcOrd="9" destOrd="0" presId="urn:microsoft.com/office/officeart/2005/8/layout/radial6"/>
    <dgm:cxn modelId="{0A8D3341-7C7E-4BC1-9B3B-DB46AF29C683}" type="presParOf" srcId="{65D9B14C-B679-4E67-8672-128EB8E8DADF}" destId="{6E1594ED-4A07-42D6-80A9-D01F9BD484B0}" srcOrd="10" destOrd="0" presId="urn:microsoft.com/office/officeart/2005/8/layout/radial6"/>
    <dgm:cxn modelId="{6D7A2500-C1EA-49DE-B02F-E2C41FC97D40}" type="presParOf" srcId="{65D9B14C-B679-4E67-8672-128EB8E8DADF}" destId="{2CB756DC-0FEE-4A53-B086-9362A7699DEE}" srcOrd="11" destOrd="0" presId="urn:microsoft.com/office/officeart/2005/8/layout/radial6"/>
    <dgm:cxn modelId="{96DEA83F-9B12-4401-95ED-84676B40B53D}" type="presParOf" srcId="{65D9B14C-B679-4E67-8672-128EB8E8DADF}" destId="{480D7D93-4DE3-4494-9C54-2783238ED78D}" srcOrd="12" destOrd="0" presId="urn:microsoft.com/office/officeart/2005/8/layout/radial6"/>
    <dgm:cxn modelId="{72912142-19AA-4A94-8AB3-F8746EF4CD6C}" type="presParOf" srcId="{65D9B14C-B679-4E67-8672-128EB8E8DADF}" destId="{8F665A38-9776-415C-AD4C-941057EBA2B9}" srcOrd="13" destOrd="0" presId="urn:microsoft.com/office/officeart/2005/8/layout/radial6"/>
    <dgm:cxn modelId="{90F89217-4237-463C-83C9-16D21174C2E2}" type="presParOf" srcId="{65D9B14C-B679-4E67-8672-128EB8E8DADF}" destId="{EFE57130-F373-4943-AB23-77F074ED6B32}" srcOrd="14" destOrd="0" presId="urn:microsoft.com/office/officeart/2005/8/layout/radial6"/>
    <dgm:cxn modelId="{AEFA8992-5BFD-4A55-AF82-D500C6EEE16A}" type="presParOf" srcId="{65D9B14C-B679-4E67-8672-128EB8E8DADF}" destId="{84F15621-837F-4A02-ADE6-BF0355B1FD9F}" srcOrd="15" destOrd="0" presId="urn:microsoft.com/office/officeart/2005/8/layout/radial6"/>
    <dgm:cxn modelId="{AED638C5-6659-4207-8EDC-D1622B448037}" type="presParOf" srcId="{65D9B14C-B679-4E67-8672-128EB8E8DADF}" destId="{FC60D195-ED15-4FDE-9C3E-71F51C961F65}" srcOrd="16" destOrd="0" presId="urn:microsoft.com/office/officeart/2005/8/layout/radial6"/>
    <dgm:cxn modelId="{357F20AD-97F8-41E0-B23F-6CFCC84134B2}" type="presParOf" srcId="{65D9B14C-B679-4E67-8672-128EB8E8DADF}" destId="{6C2B6A22-406B-472C-BD3F-56DCFEC4D2A3}" srcOrd="17" destOrd="0" presId="urn:microsoft.com/office/officeart/2005/8/layout/radial6"/>
    <dgm:cxn modelId="{F8C3667E-629E-4F04-99C9-AF2D495E0DBC}" type="presParOf" srcId="{65D9B14C-B679-4E67-8672-128EB8E8DADF}" destId="{DBCF2A64-C3BB-44C8-9BF0-6E5D222B6093}"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3D607-91D0-4E11-8B79-B116983A8BCE}" type="doc">
      <dgm:prSet loTypeId="urn:microsoft.com/office/officeart/2005/8/layout/pList2" loCatId="list" qsTypeId="urn:microsoft.com/office/officeart/2005/8/quickstyle/simple4" qsCatId="simple" csTypeId="urn:microsoft.com/office/officeart/2005/8/colors/accent1_1" csCatId="accent1" phldr="1"/>
      <dgm:spPr/>
      <dgm:t>
        <a:bodyPr/>
        <a:lstStyle/>
        <a:p>
          <a:endParaRPr lang="en-ZA"/>
        </a:p>
      </dgm:t>
    </dgm:pt>
    <dgm:pt modelId="{D84A3E63-18B9-4597-B304-8A915C6DED9C}">
      <dgm:prSet phldrT="[Text]" custT="1"/>
      <dgm:spPr/>
      <dgm:t>
        <a:bodyPr/>
        <a:lstStyle/>
        <a:p>
          <a:pPr algn="ctr">
            <a:buClr>
              <a:srgbClr val="C00000"/>
            </a:buClr>
            <a:buFont typeface="Arial" pitchFamily="34" charset="0"/>
            <a:buNone/>
          </a:pPr>
          <a:r>
            <a:rPr lang="en-GB" sz="1600" b="0" dirty="0">
              <a:solidFill>
                <a:srgbClr val="002060"/>
              </a:solidFill>
            </a:rPr>
            <a:t>First (1</a:t>
          </a:r>
          <a:r>
            <a:rPr lang="en-GB" sz="1600" b="0" baseline="30000" dirty="0">
              <a:solidFill>
                <a:srgbClr val="002060"/>
              </a:solidFill>
            </a:rPr>
            <a:t>st</a:t>
          </a:r>
          <a:r>
            <a:rPr lang="en-GB" sz="1600" b="0" dirty="0">
              <a:solidFill>
                <a:srgbClr val="002060"/>
              </a:solidFill>
            </a:rPr>
            <a:t>) time must be in their sixth (6</a:t>
          </a:r>
          <a:r>
            <a:rPr lang="en-GB" sz="1600" b="0" baseline="30000" dirty="0">
              <a:solidFill>
                <a:srgbClr val="002060"/>
              </a:solidFill>
            </a:rPr>
            <a:t>th</a:t>
          </a:r>
          <a:r>
            <a:rPr lang="en-GB" sz="1600" b="0" dirty="0">
              <a:solidFill>
                <a:srgbClr val="002060"/>
              </a:solidFill>
            </a:rPr>
            <a:t>) month </a:t>
          </a:r>
        </a:p>
        <a:p>
          <a:pPr algn="ctr">
            <a:buClr>
              <a:srgbClr val="C00000"/>
            </a:buClr>
            <a:buFont typeface="Arial" pitchFamily="34" charset="0"/>
            <a:buNone/>
          </a:pPr>
          <a:r>
            <a:rPr lang="en-GB" sz="1600" b="0" dirty="0">
              <a:solidFill>
                <a:srgbClr val="002060"/>
              </a:solidFill>
            </a:rPr>
            <a:t>(completed a minimum of 5 months);</a:t>
          </a:r>
        </a:p>
        <a:p>
          <a:pPr algn="r">
            <a:buClr>
              <a:srgbClr val="C00000"/>
            </a:buClr>
            <a:buFont typeface="Arial" pitchFamily="34" charset="0"/>
            <a:buNone/>
          </a:pPr>
          <a:endParaRPr lang="en-GB" sz="1600" b="0" dirty="0">
            <a:solidFill>
              <a:srgbClr val="002060"/>
            </a:solidFill>
          </a:endParaRPr>
        </a:p>
        <a:p>
          <a:pPr algn="ctr">
            <a:buClr>
              <a:srgbClr val="C00000"/>
            </a:buClr>
            <a:buFont typeface="Arial" pitchFamily="34" charset="0"/>
            <a:buNone/>
          </a:pPr>
          <a:r>
            <a:rPr lang="en-GB" sz="1600" b="0" dirty="0">
              <a:solidFill>
                <a:srgbClr val="002060"/>
              </a:solidFill>
            </a:rPr>
            <a:t>Submit six (6) CPDS &amp; competent in three (3) submissions;</a:t>
          </a:r>
        </a:p>
        <a:p>
          <a:pPr algn="r">
            <a:buClr>
              <a:srgbClr val="C00000"/>
            </a:buClr>
            <a:buFont typeface="Arial" pitchFamily="34" charset="0"/>
            <a:buNone/>
          </a:pPr>
          <a:endParaRPr lang="en-GB" sz="1600" b="0" dirty="0">
            <a:solidFill>
              <a:srgbClr val="002060"/>
            </a:solidFill>
          </a:endParaRPr>
        </a:p>
        <a:p>
          <a:pPr algn="r">
            <a:buClr>
              <a:srgbClr val="C00000"/>
            </a:buClr>
            <a:buFont typeface="Arial" pitchFamily="34" charset="0"/>
            <a:buNone/>
          </a:pPr>
          <a:r>
            <a:rPr lang="en-GB" sz="1600" b="0" dirty="0">
              <a:solidFill>
                <a:srgbClr val="002060"/>
              </a:solidFill>
            </a:rPr>
            <a:t>Complete the practice examination; </a:t>
          </a:r>
        </a:p>
        <a:p>
          <a:pPr algn="r">
            <a:buClr>
              <a:srgbClr val="C00000"/>
            </a:buClr>
            <a:buFont typeface="Arial" pitchFamily="34" charset="0"/>
            <a:buNone/>
          </a:pPr>
          <a:endParaRPr lang="en-GB" sz="1600" b="0" dirty="0">
            <a:solidFill>
              <a:srgbClr val="002060"/>
            </a:solidFill>
          </a:endParaRPr>
        </a:p>
        <a:p>
          <a:pPr algn="ctr">
            <a:buClr>
              <a:srgbClr val="C00000"/>
            </a:buClr>
            <a:buFont typeface="Arial" pitchFamily="34" charset="0"/>
            <a:buNone/>
          </a:pPr>
          <a:r>
            <a:rPr lang="en-GB" sz="1600" b="0" dirty="0">
              <a:solidFill>
                <a:srgbClr val="002060"/>
              </a:solidFill>
            </a:rPr>
            <a:t>Tutor must have submitted the three (3) progress reports </a:t>
          </a:r>
        </a:p>
        <a:p>
          <a:pPr algn="r">
            <a:buClr>
              <a:srgbClr val="C00000"/>
            </a:buClr>
            <a:buFont typeface="Arial" pitchFamily="34" charset="0"/>
            <a:buNone/>
          </a:pPr>
          <a:r>
            <a:rPr lang="en-GB" sz="1600" b="1" dirty="0">
              <a:solidFill>
                <a:srgbClr val="002060"/>
              </a:solidFill>
            </a:rPr>
            <a:t>*</a:t>
          </a:r>
        </a:p>
      </dgm:t>
    </dgm:pt>
    <dgm:pt modelId="{D2198506-8550-48A5-9A29-0748A125295E}" type="parTrans" cxnId="{445002CD-2BBB-4321-96FB-2EC8154A1208}">
      <dgm:prSet/>
      <dgm:spPr/>
      <dgm:t>
        <a:bodyPr/>
        <a:lstStyle/>
        <a:p>
          <a:endParaRPr lang="en-ZA">
            <a:solidFill>
              <a:srgbClr val="002060"/>
            </a:solidFill>
          </a:endParaRPr>
        </a:p>
      </dgm:t>
    </dgm:pt>
    <dgm:pt modelId="{376FC060-C4DB-4CB1-AD02-EB7BB71349F4}" type="sibTrans" cxnId="{445002CD-2BBB-4321-96FB-2EC8154A1208}">
      <dgm:prSet/>
      <dgm:spPr/>
      <dgm:t>
        <a:bodyPr/>
        <a:lstStyle/>
        <a:p>
          <a:endParaRPr lang="en-ZA">
            <a:solidFill>
              <a:srgbClr val="002060"/>
            </a:solidFill>
          </a:endParaRPr>
        </a:p>
      </dgm:t>
    </dgm:pt>
    <dgm:pt modelId="{1740E10C-2948-469B-B9F1-E55EE0B356F6}">
      <dgm:prSet phldrT="[Text]" custT="1"/>
      <dgm:spPr/>
      <dgm:t>
        <a:bodyPr/>
        <a:lstStyle/>
        <a:p>
          <a:r>
            <a:rPr lang="en-ZA" sz="1600" b="0" dirty="0">
              <a:solidFill>
                <a:srgbClr val="002060"/>
              </a:solidFill>
            </a:rPr>
            <a:t>Interns in the ninth (9</a:t>
          </a:r>
          <a:r>
            <a:rPr lang="en-ZA" sz="1600" b="0" baseline="30000" dirty="0">
              <a:solidFill>
                <a:srgbClr val="002060"/>
              </a:solidFill>
            </a:rPr>
            <a:t>th</a:t>
          </a:r>
          <a:r>
            <a:rPr lang="en-ZA" sz="1600" b="0" dirty="0">
              <a:solidFill>
                <a:srgbClr val="002060"/>
              </a:solidFill>
            </a:rPr>
            <a:t>) month or more </a:t>
          </a:r>
        </a:p>
        <a:p>
          <a:r>
            <a:rPr lang="en-GB" sz="1600" b="0" dirty="0">
              <a:solidFill>
                <a:srgbClr val="002060"/>
              </a:solidFill>
            </a:rPr>
            <a:t>(completed a minimum of 8 months)</a:t>
          </a:r>
        </a:p>
        <a:p>
          <a:endParaRPr lang="en-ZA" sz="1600" b="0" dirty="0">
            <a:solidFill>
              <a:srgbClr val="002060"/>
            </a:solidFill>
          </a:endParaRPr>
        </a:p>
        <a:p>
          <a:r>
            <a:rPr lang="en-GB" sz="1600" b="0" dirty="0">
              <a:solidFill>
                <a:srgbClr val="002060"/>
              </a:solidFill>
            </a:rPr>
            <a:t>Submit and competent in six (6)  CPDS</a:t>
          </a:r>
        </a:p>
        <a:p>
          <a:endParaRPr lang="en-GB" sz="1600" b="0" dirty="0">
            <a:solidFill>
              <a:srgbClr val="002060"/>
            </a:solidFill>
          </a:endParaRPr>
        </a:p>
        <a:p>
          <a:r>
            <a:rPr lang="en-GB" sz="1600" b="0" dirty="0">
              <a:solidFill>
                <a:srgbClr val="002060"/>
              </a:solidFill>
            </a:rPr>
            <a:t>Complete the practice examination </a:t>
          </a:r>
        </a:p>
        <a:p>
          <a:endParaRPr lang="en-GB" sz="1600" b="0" dirty="0">
            <a:solidFill>
              <a:srgbClr val="002060"/>
            </a:solidFill>
          </a:endParaRPr>
        </a:p>
        <a:p>
          <a:r>
            <a:rPr lang="en-GB" sz="1600" b="0" dirty="0">
              <a:solidFill>
                <a:srgbClr val="002060"/>
              </a:solidFill>
            </a:rPr>
            <a:t>Tutor must have submitted four (4) progress reports</a:t>
          </a:r>
        </a:p>
        <a:p>
          <a:endParaRPr lang="en-GB" sz="1600" b="1" dirty="0">
            <a:solidFill>
              <a:srgbClr val="002060"/>
            </a:solidFill>
          </a:endParaRPr>
        </a:p>
      </dgm:t>
    </dgm:pt>
    <dgm:pt modelId="{34A34B7C-F7C4-4E6C-8516-E59C7641930F}" type="parTrans" cxnId="{3D3C330E-9D18-4392-B12C-1D836E5CE8D9}">
      <dgm:prSet/>
      <dgm:spPr/>
      <dgm:t>
        <a:bodyPr/>
        <a:lstStyle/>
        <a:p>
          <a:endParaRPr lang="en-ZA">
            <a:solidFill>
              <a:srgbClr val="002060"/>
            </a:solidFill>
          </a:endParaRPr>
        </a:p>
      </dgm:t>
    </dgm:pt>
    <dgm:pt modelId="{A2F636C0-4C03-4FB2-B636-0EA1FE4588BA}" type="sibTrans" cxnId="{3D3C330E-9D18-4392-B12C-1D836E5CE8D9}">
      <dgm:prSet/>
      <dgm:spPr/>
      <dgm:t>
        <a:bodyPr/>
        <a:lstStyle/>
        <a:p>
          <a:endParaRPr lang="en-ZA">
            <a:solidFill>
              <a:srgbClr val="002060"/>
            </a:solidFill>
          </a:endParaRPr>
        </a:p>
      </dgm:t>
    </dgm:pt>
    <dgm:pt modelId="{2250E91D-323B-4E39-97ED-1BD8AE9343FF}" type="pres">
      <dgm:prSet presAssocID="{F963D607-91D0-4E11-8B79-B116983A8BCE}" presName="Name0" presStyleCnt="0">
        <dgm:presLayoutVars>
          <dgm:dir/>
          <dgm:resizeHandles val="exact"/>
        </dgm:presLayoutVars>
      </dgm:prSet>
      <dgm:spPr/>
    </dgm:pt>
    <dgm:pt modelId="{ABB5320F-C4AC-4A28-BD26-365BC83787D6}" type="pres">
      <dgm:prSet presAssocID="{F963D607-91D0-4E11-8B79-B116983A8BCE}" presName="bkgdShp" presStyleLbl="alignAccFollowNode1" presStyleIdx="0" presStyleCnt="1" custScaleY="136568" custLinFactNeighborY="82438"/>
      <dgm:spPr/>
    </dgm:pt>
    <dgm:pt modelId="{980578E4-F950-45CE-A0B8-5C085D9EE549}" type="pres">
      <dgm:prSet presAssocID="{F963D607-91D0-4E11-8B79-B116983A8BCE}" presName="linComp" presStyleCnt="0"/>
      <dgm:spPr/>
    </dgm:pt>
    <dgm:pt modelId="{CE8F6D01-C771-4508-8E24-A4CBDFF5C4A3}" type="pres">
      <dgm:prSet presAssocID="{D84A3E63-18B9-4597-B304-8A915C6DED9C}" presName="compNode" presStyleCnt="0"/>
      <dgm:spPr/>
    </dgm:pt>
    <dgm:pt modelId="{B4D16E41-1025-4226-9160-B435097F59B3}" type="pres">
      <dgm:prSet presAssocID="{D84A3E63-18B9-4597-B304-8A915C6DED9C}" presName="node" presStyleLbl="node1" presStyleIdx="0" presStyleCnt="2" custScaleX="2000000" custScaleY="99213" custLinFactNeighborX="-61474" custLinFactNeighborY="-24061">
        <dgm:presLayoutVars>
          <dgm:bulletEnabled val="1"/>
        </dgm:presLayoutVars>
      </dgm:prSet>
      <dgm:spPr/>
    </dgm:pt>
    <dgm:pt modelId="{FEEF7538-48BA-4657-8E90-036F6310D090}" type="pres">
      <dgm:prSet presAssocID="{D84A3E63-18B9-4597-B304-8A915C6DED9C}" presName="invisiNode" presStyleLbl="node1" presStyleIdx="0" presStyleCnt="2"/>
      <dgm:spPr/>
    </dgm:pt>
    <dgm:pt modelId="{9681E039-696B-4946-968A-68ABA404ABD7}" type="pres">
      <dgm:prSet presAssocID="{D84A3E63-18B9-4597-B304-8A915C6DED9C}" presName="imagNode" presStyleLbl="fgImgPlace1" presStyleIdx="0" presStyleCnt="2" custScaleX="412692" custScaleY="30920" custLinFactX="-61845" custLinFactNeighborX="-100000" custLinFactNeighborY="-4339"/>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dgm:spPr>
      <dgm:extLst>
        <a:ext uri="{E40237B7-FDA0-4F09-8148-C483321AD2D9}">
          <dgm14:cNvPr xmlns:dgm14="http://schemas.microsoft.com/office/drawing/2010/diagram" id="0" name="" descr="Laptop"/>
        </a:ext>
      </dgm:extLst>
    </dgm:pt>
    <dgm:pt modelId="{72473A7D-B2EA-40E0-AFB0-53FA41463E7C}" type="pres">
      <dgm:prSet presAssocID="{376FC060-C4DB-4CB1-AD02-EB7BB71349F4}" presName="sibTrans" presStyleLbl="sibTrans2D1" presStyleIdx="0" presStyleCnt="0"/>
      <dgm:spPr/>
    </dgm:pt>
    <dgm:pt modelId="{A16DA86C-1B71-4875-8C6F-9FDBB6959EC3}" type="pres">
      <dgm:prSet presAssocID="{1740E10C-2948-469B-B9F1-E55EE0B356F6}" presName="compNode" presStyleCnt="0"/>
      <dgm:spPr/>
    </dgm:pt>
    <dgm:pt modelId="{42B0F88E-7818-48B5-91C8-D9514512B2CD}" type="pres">
      <dgm:prSet presAssocID="{1740E10C-2948-469B-B9F1-E55EE0B356F6}" presName="node" presStyleLbl="node1" presStyleIdx="1" presStyleCnt="2" custScaleX="2000000" custScaleY="98460" custLinFactNeighborY="-23680">
        <dgm:presLayoutVars>
          <dgm:bulletEnabled val="1"/>
        </dgm:presLayoutVars>
      </dgm:prSet>
      <dgm:spPr/>
    </dgm:pt>
    <dgm:pt modelId="{2C1E4D84-3394-4F4F-A1F5-25B632A0583E}" type="pres">
      <dgm:prSet presAssocID="{1740E10C-2948-469B-B9F1-E55EE0B356F6}" presName="invisiNode" presStyleLbl="node1" presStyleIdx="1" presStyleCnt="2"/>
      <dgm:spPr/>
    </dgm:pt>
    <dgm:pt modelId="{BAA3E23B-5B34-494E-876F-85572BCB7FF6}" type="pres">
      <dgm:prSet presAssocID="{1740E10C-2948-469B-B9F1-E55EE0B356F6}" presName="imagNode" presStyleLbl="fgImgPlace1" presStyleIdx="1" presStyleCnt="2" custScaleX="461671" custScaleY="30920" custLinFactX="-200000" custLinFactNeighborX="-267886" custLinFactNeighborY="-5550"/>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dgm:spPr>
      <dgm:extLst>
        <a:ext uri="{E40237B7-FDA0-4F09-8148-C483321AD2D9}">
          <dgm14:cNvPr xmlns:dgm14="http://schemas.microsoft.com/office/drawing/2010/diagram" id="0" name="" descr="Checklist"/>
        </a:ext>
      </dgm:extLst>
    </dgm:pt>
  </dgm:ptLst>
  <dgm:cxnLst>
    <dgm:cxn modelId="{3D3C330E-9D18-4392-B12C-1D836E5CE8D9}" srcId="{F963D607-91D0-4E11-8B79-B116983A8BCE}" destId="{1740E10C-2948-469B-B9F1-E55EE0B356F6}" srcOrd="1" destOrd="0" parTransId="{34A34B7C-F7C4-4E6C-8516-E59C7641930F}" sibTransId="{A2F636C0-4C03-4FB2-B636-0EA1FE4588BA}"/>
    <dgm:cxn modelId="{019F8D58-7A0D-4669-B951-FC2BB69EB1E9}" type="presOf" srcId="{F963D607-91D0-4E11-8B79-B116983A8BCE}" destId="{2250E91D-323B-4E39-97ED-1BD8AE9343FF}" srcOrd="0" destOrd="0" presId="urn:microsoft.com/office/officeart/2005/8/layout/pList2"/>
    <dgm:cxn modelId="{14FE357D-5B79-44C0-8028-09C18B0C2DEF}" type="presOf" srcId="{376FC060-C4DB-4CB1-AD02-EB7BB71349F4}" destId="{72473A7D-B2EA-40E0-AFB0-53FA41463E7C}" srcOrd="0" destOrd="0" presId="urn:microsoft.com/office/officeart/2005/8/layout/pList2"/>
    <dgm:cxn modelId="{A0B749A8-D1AC-44B3-B6EF-B56288A7D4FF}" type="presOf" srcId="{D84A3E63-18B9-4597-B304-8A915C6DED9C}" destId="{B4D16E41-1025-4226-9160-B435097F59B3}" srcOrd="0" destOrd="0" presId="urn:microsoft.com/office/officeart/2005/8/layout/pList2"/>
    <dgm:cxn modelId="{445002CD-2BBB-4321-96FB-2EC8154A1208}" srcId="{F963D607-91D0-4E11-8B79-B116983A8BCE}" destId="{D84A3E63-18B9-4597-B304-8A915C6DED9C}" srcOrd="0" destOrd="0" parTransId="{D2198506-8550-48A5-9A29-0748A125295E}" sibTransId="{376FC060-C4DB-4CB1-AD02-EB7BB71349F4}"/>
    <dgm:cxn modelId="{EA01CCF2-E018-4707-8402-BA353D22C358}" type="presOf" srcId="{1740E10C-2948-469B-B9F1-E55EE0B356F6}" destId="{42B0F88E-7818-48B5-91C8-D9514512B2CD}" srcOrd="0" destOrd="0" presId="urn:microsoft.com/office/officeart/2005/8/layout/pList2"/>
    <dgm:cxn modelId="{25EF2F34-68E2-4900-8EB3-F8AEB63CF1A3}" type="presParOf" srcId="{2250E91D-323B-4E39-97ED-1BD8AE9343FF}" destId="{ABB5320F-C4AC-4A28-BD26-365BC83787D6}" srcOrd="0" destOrd="0" presId="urn:microsoft.com/office/officeart/2005/8/layout/pList2"/>
    <dgm:cxn modelId="{458DE7D0-04E7-4992-B293-DCDC5E0C6A22}" type="presParOf" srcId="{2250E91D-323B-4E39-97ED-1BD8AE9343FF}" destId="{980578E4-F950-45CE-A0B8-5C085D9EE549}" srcOrd="1" destOrd="0" presId="urn:microsoft.com/office/officeart/2005/8/layout/pList2"/>
    <dgm:cxn modelId="{AA624DE3-8D5F-4F1C-977B-D4A05E7CE5E6}" type="presParOf" srcId="{980578E4-F950-45CE-A0B8-5C085D9EE549}" destId="{CE8F6D01-C771-4508-8E24-A4CBDFF5C4A3}" srcOrd="0" destOrd="0" presId="urn:microsoft.com/office/officeart/2005/8/layout/pList2"/>
    <dgm:cxn modelId="{13EA4AC7-C2EA-463C-B3E1-5C53AFF9CDBF}" type="presParOf" srcId="{CE8F6D01-C771-4508-8E24-A4CBDFF5C4A3}" destId="{B4D16E41-1025-4226-9160-B435097F59B3}" srcOrd="0" destOrd="0" presId="urn:microsoft.com/office/officeart/2005/8/layout/pList2"/>
    <dgm:cxn modelId="{F9100D35-9DAD-4561-B846-000D39A83D27}" type="presParOf" srcId="{CE8F6D01-C771-4508-8E24-A4CBDFF5C4A3}" destId="{FEEF7538-48BA-4657-8E90-036F6310D090}" srcOrd="1" destOrd="0" presId="urn:microsoft.com/office/officeart/2005/8/layout/pList2"/>
    <dgm:cxn modelId="{A7ED057B-84DB-4313-873D-8341AF132E69}" type="presParOf" srcId="{CE8F6D01-C771-4508-8E24-A4CBDFF5C4A3}" destId="{9681E039-696B-4946-968A-68ABA404ABD7}" srcOrd="2" destOrd="0" presId="urn:microsoft.com/office/officeart/2005/8/layout/pList2"/>
    <dgm:cxn modelId="{386E1F58-D8E1-4DE0-AB46-48EA8B635B24}" type="presParOf" srcId="{980578E4-F950-45CE-A0B8-5C085D9EE549}" destId="{72473A7D-B2EA-40E0-AFB0-53FA41463E7C}" srcOrd="1" destOrd="0" presId="urn:microsoft.com/office/officeart/2005/8/layout/pList2"/>
    <dgm:cxn modelId="{5B2F8219-B414-47AF-93E4-95D8C413D912}" type="presParOf" srcId="{980578E4-F950-45CE-A0B8-5C085D9EE549}" destId="{A16DA86C-1B71-4875-8C6F-9FDBB6959EC3}" srcOrd="2" destOrd="0" presId="urn:microsoft.com/office/officeart/2005/8/layout/pList2"/>
    <dgm:cxn modelId="{AC895B33-E003-4803-AA28-F44A81DB87FD}" type="presParOf" srcId="{A16DA86C-1B71-4875-8C6F-9FDBB6959EC3}" destId="{42B0F88E-7818-48B5-91C8-D9514512B2CD}" srcOrd="0" destOrd="0" presId="urn:microsoft.com/office/officeart/2005/8/layout/pList2"/>
    <dgm:cxn modelId="{5891FEA5-41D2-4816-97FC-120AF3A80403}" type="presParOf" srcId="{A16DA86C-1B71-4875-8C6F-9FDBB6959EC3}" destId="{2C1E4D84-3394-4F4F-A1F5-25B632A0583E}" srcOrd="1" destOrd="0" presId="urn:microsoft.com/office/officeart/2005/8/layout/pList2"/>
    <dgm:cxn modelId="{B58309DA-1A27-482D-A80B-A458DA480CA5}" type="presParOf" srcId="{A16DA86C-1B71-4875-8C6F-9FDBB6959EC3}" destId="{BAA3E23B-5B34-494E-876F-85572BCB7FF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55FE48-857C-46AA-81D1-CE2924BAC86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ZA"/>
        </a:p>
      </dgm:t>
    </dgm:pt>
    <dgm:pt modelId="{51A95AFD-9531-4E44-A96B-7C385767B8AF}">
      <dgm:prSet/>
      <dgm:spPr/>
      <dgm:t>
        <a:bodyPr/>
        <a:lstStyle/>
        <a:p>
          <a:r>
            <a:rPr lang="en-ZA" b="1" dirty="0">
              <a:latin typeface="Arial" panose="020B0604020202020204" pitchFamily="34" charset="0"/>
              <a:cs typeface="Arial" panose="020B0604020202020204" pitchFamily="34" charset="0"/>
            </a:rPr>
            <a:t>RESIDENCE</a:t>
          </a:r>
        </a:p>
      </dgm:t>
    </dgm:pt>
    <dgm:pt modelId="{9C1AF65C-F509-4B0A-A406-F497C73F79CD}" type="parTrans" cxnId="{1EE85BE9-4509-4BC0-B7EC-80A6E5C97764}">
      <dgm:prSet/>
      <dgm:spPr/>
      <dgm:t>
        <a:bodyPr/>
        <a:lstStyle/>
        <a:p>
          <a:endParaRPr lang="en-ZA"/>
        </a:p>
      </dgm:t>
    </dgm:pt>
    <dgm:pt modelId="{F9EEC4A7-92C4-4483-8DFF-940FA55DFA4B}" type="sibTrans" cxnId="{1EE85BE9-4509-4BC0-B7EC-80A6E5C97764}">
      <dgm:prSet/>
      <dgm:spPr/>
      <dgm:t>
        <a:bodyPr/>
        <a:lstStyle/>
        <a:p>
          <a:endParaRPr lang="en-ZA"/>
        </a:p>
      </dgm:t>
    </dgm:pt>
    <dgm:pt modelId="{DBE1BAA5-0898-4684-8450-8D33F951F144}">
      <dgm:prSet custT="1"/>
      <dgm:spPr/>
      <dgm:t>
        <a:bodyPr/>
        <a:lstStyle/>
        <a:p>
          <a:r>
            <a:rPr lang="en-ZA" sz="3200" dirty="0">
              <a:latin typeface="Arial" panose="020B0604020202020204" pitchFamily="34" charset="0"/>
              <a:cs typeface="Arial" panose="020B0604020202020204" pitchFamily="34" charset="0"/>
            </a:rPr>
            <a:t>SAPC</a:t>
          </a:r>
        </a:p>
      </dgm:t>
    </dgm:pt>
    <dgm:pt modelId="{F082BD6C-1B4E-4878-85CD-F285D13A4355}" type="parTrans" cxnId="{2F4DB1EC-9352-4C31-B5A1-C9628EBA717B}">
      <dgm:prSet/>
      <dgm:spPr/>
      <dgm:t>
        <a:bodyPr/>
        <a:lstStyle/>
        <a:p>
          <a:endParaRPr lang="en-ZA"/>
        </a:p>
      </dgm:t>
    </dgm:pt>
    <dgm:pt modelId="{6F1BFB38-F076-44FF-A81B-2DA5AB3880D8}" type="sibTrans" cxnId="{2F4DB1EC-9352-4C31-B5A1-C9628EBA717B}">
      <dgm:prSet/>
      <dgm:spPr/>
      <dgm:t>
        <a:bodyPr/>
        <a:lstStyle/>
        <a:p>
          <a:endParaRPr lang="en-ZA"/>
        </a:p>
      </dgm:t>
    </dgm:pt>
    <dgm:pt modelId="{43F67F24-98CE-4E0A-99F1-7C2EFDC1CE49}">
      <dgm:prSet/>
      <dgm:spPr/>
      <dgm:t>
        <a:bodyPr/>
        <a:lstStyle/>
        <a:p>
          <a:r>
            <a:rPr lang="en-ZA" b="1" dirty="0">
              <a:latin typeface="Arial" panose="020B0604020202020204" pitchFamily="34" charset="0"/>
              <a:cs typeface="Arial" panose="020B0604020202020204" pitchFamily="34" charset="0"/>
            </a:rPr>
            <a:t>WORK PLACE</a:t>
          </a:r>
        </a:p>
      </dgm:t>
    </dgm:pt>
    <dgm:pt modelId="{312580F7-A21E-4E5B-AF06-6210B2FD80EC}" type="parTrans" cxnId="{C1F9B9D6-34F5-40F4-AD39-FEBFA371F3EB}">
      <dgm:prSet/>
      <dgm:spPr/>
      <dgm:t>
        <a:bodyPr/>
        <a:lstStyle/>
        <a:p>
          <a:endParaRPr lang="en-ZA"/>
        </a:p>
      </dgm:t>
    </dgm:pt>
    <dgm:pt modelId="{6A913EDE-F28B-4E25-B6C8-1C1FA0DAB699}" type="sibTrans" cxnId="{C1F9B9D6-34F5-40F4-AD39-FEBFA371F3EB}">
      <dgm:prSet/>
      <dgm:spPr/>
      <dgm:t>
        <a:bodyPr/>
        <a:lstStyle/>
        <a:p>
          <a:endParaRPr lang="en-ZA"/>
        </a:p>
      </dgm:t>
    </dgm:pt>
    <dgm:pt modelId="{BC607982-595F-464B-BE2E-7EDE204F67C9}">
      <dgm:prSet/>
      <dgm:spPr/>
      <dgm:t>
        <a:bodyPr/>
        <a:lstStyle/>
        <a:p>
          <a:endParaRPr lang="en-ZA" dirty="0"/>
        </a:p>
      </dgm:t>
    </dgm:pt>
    <dgm:pt modelId="{F8DD01AD-6103-495E-BC53-393485612F2C}" type="parTrans" cxnId="{BC45AE0B-1B33-4159-9E84-C956742C9D5C}">
      <dgm:prSet/>
      <dgm:spPr/>
      <dgm:t>
        <a:bodyPr/>
        <a:lstStyle/>
        <a:p>
          <a:endParaRPr lang="en-ZA"/>
        </a:p>
      </dgm:t>
    </dgm:pt>
    <dgm:pt modelId="{1F873238-52E0-48C1-9587-FCA3545A4CDD}" type="sibTrans" cxnId="{BC45AE0B-1B33-4159-9E84-C956742C9D5C}">
      <dgm:prSet/>
      <dgm:spPr/>
      <dgm:t>
        <a:bodyPr/>
        <a:lstStyle/>
        <a:p>
          <a:endParaRPr lang="en-ZA"/>
        </a:p>
      </dgm:t>
    </dgm:pt>
    <dgm:pt modelId="{CEAFAC13-A777-4389-BB4D-77C22FEAB1F3}" type="pres">
      <dgm:prSet presAssocID="{6C55FE48-857C-46AA-81D1-CE2924BAC861}" presName="Name0" presStyleCnt="0">
        <dgm:presLayoutVars>
          <dgm:dir/>
          <dgm:resizeHandles val="exact"/>
        </dgm:presLayoutVars>
      </dgm:prSet>
      <dgm:spPr/>
    </dgm:pt>
    <dgm:pt modelId="{B99D916F-1ED3-4933-8871-FDECCFF2AD90}" type="pres">
      <dgm:prSet presAssocID="{6C55FE48-857C-46AA-81D1-CE2924BAC861}" presName="fgShape" presStyleLbl="fgShp" presStyleIdx="0" presStyleCnt="1" custScaleX="108696" custScaleY="228442" custLinFactNeighborX="21827" custLinFactNeighborY="32207"/>
      <dgm:spPr>
        <a:solidFill>
          <a:srgbClr val="002060"/>
        </a:solidFill>
      </dgm:spPr>
    </dgm:pt>
    <dgm:pt modelId="{07580B4B-E0C2-4072-8C7E-CC5AFBCFB244}" type="pres">
      <dgm:prSet presAssocID="{6C55FE48-857C-46AA-81D1-CE2924BAC861}" presName="linComp" presStyleCnt="0"/>
      <dgm:spPr/>
    </dgm:pt>
    <dgm:pt modelId="{ECE83BEB-DA87-4940-94A3-B3EA16D6FDA0}" type="pres">
      <dgm:prSet presAssocID="{51A95AFD-9531-4E44-A96B-7C385767B8AF}" presName="compNode" presStyleCnt="0"/>
      <dgm:spPr/>
    </dgm:pt>
    <dgm:pt modelId="{0FFBF080-D92E-40FB-8C6B-C651524502E1}" type="pres">
      <dgm:prSet presAssocID="{51A95AFD-9531-4E44-A96B-7C385767B8AF}" presName="bkgdShape" presStyleLbl="node1" presStyleIdx="0" presStyleCnt="4"/>
      <dgm:spPr/>
    </dgm:pt>
    <dgm:pt modelId="{9EBB5592-AF9A-471B-AB89-41D325E421EF}" type="pres">
      <dgm:prSet presAssocID="{51A95AFD-9531-4E44-A96B-7C385767B8AF}" presName="nodeTx" presStyleLbl="node1" presStyleIdx="0" presStyleCnt="4">
        <dgm:presLayoutVars>
          <dgm:bulletEnabled val="1"/>
        </dgm:presLayoutVars>
      </dgm:prSet>
      <dgm:spPr/>
    </dgm:pt>
    <dgm:pt modelId="{E1D9FE86-5D8B-462E-B19D-A61A565818EA}" type="pres">
      <dgm:prSet presAssocID="{51A95AFD-9531-4E44-A96B-7C385767B8AF}" presName="invisiNode" presStyleLbl="node1" presStyleIdx="0" presStyleCnt="4"/>
      <dgm:spPr/>
    </dgm:pt>
    <dgm:pt modelId="{BDB41221-8EE0-489C-A62C-340C350D4625}" type="pres">
      <dgm:prSet presAssocID="{51A95AFD-9531-4E44-A96B-7C385767B8A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 from home Wi-Fi with solid fill"/>
        </a:ext>
      </dgm:extLst>
    </dgm:pt>
    <dgm:pt modelId="{6544BCCC-73AE-4C2F-9F3A-4AD5DF7604A8}" type="pres">
      <dgm:prSet presAssocID="{F9EEC4A7-92C4-4483-8DFF-940FA55DFA4B}" presName="sibTrans" presStyleLbl="sibTrans2D1" presStyleIdx="0" presStyleCnt="0"/>
      <dgm:spPr/>
    </dgm:pt>
    <dgm:pt modelId="{14AA31DB-5F34-4C57-9A35-1354A338CAA1}" type="pres">
      <dgm:prSet presAssocID="{43F67F24-98CE-4E0A-99F1-7C2EFDC1CE49}" presName="compNode" presStyleCnt="0"/>
      <dgm:spPr/>
    </dgm:pt>
    <dgm:pt modelId="{44231E75-CE16-470A-9475-D1F8E3058DF5}" type="pres">
      <dgm:prSet presAssocID="{43F67F24-98CE-4E0A-99F1-7C2EFDC1CE49}" presName="bkgdShape" presStyleLbl="node1" presStyleIdx="1" presStyleCnt="4"/>
      <dgm:spPr/>
    </dgm:pt>
    <dgm:pt modelId="{62039BD7-51F9-4755-A91D-E2F0A53A92B3}" type="pres">
      <dgm:prSet presAssocID="{43F67F24-98CE-4E0A-99F1-7C2EFDC1CE49}" presName="nodeTx" presStyleLbl="node1" presStyleIdx="1" presStyleCnt="4">
        <dgm:presLayoutVars>
          <dgm:bulletEnabled val="1"/>
        </dgm:presLayoutVars>
      </dgm:prSet>
      <dgm:spPr/>
    </dgm:pt>
    <dgm:pt modelId="{EFEAB74A-ACF1-4F9A-AD7A-6BAE98478E5A}" type="pres">
      <dgm:prSet presAssocID="{43F67F24-98CE-4E0A-99F1-7C2EFDC1CE49}" presName="invisiNode" presStyleLbl="node1" presStyleIdx="1" presStyleCnt="4"/>
      <dgm:spPr/>
    </dgm:pt>
    <dgm:pt modelId="{E3FC1B0A-AB9D-4B89-8BBC-EDAE276B0802}" type="pres">
      <dgm:prSet presAssocID="{43F67F24-98CE-4E0A-99F1-7C2EFDC1CE49}"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spital outline"/>
        </a:ext>
      </dgm:extLst>
    </dgm:pt>
    <dgm:pt modelId="{88C72F24-4A7A-4511-845B-716093993258}" type="pres">
      <dgm:prSet presAssocID="{6A913EDE-F28B-4E25-B6C8-1C1FA0DAB699}" presName="sibTrans" presStyleLbl="sibTrans2D1" presStyleIdx="0" presStyleCnt="0"/>
      <dgm:spPr/>
    </dgm:pt>
    <dgm:pt modelId="{7CEA8E66-32F2-4BBB-AEB1-17FDD9C8823A}" type="pres">
      <dgm:prSet presAssocID="{DBE1BAA5-0898-4684-8450-8D33F951F144}" presName="compNode" presStyleCnt="0"/>
      <dgm:spPr/>
    </dgm:pt>
    <dgm:pt modelId="{FF2DE823-0134-4B3C-82C3-6F3FD10530CA}" type="pres">
      <dgm:prSet presAssocID="{DBE1BAA5-0898-4684-8450-8D33F951F144}" presName="bkgdShape" presStyleLbl="node1" presStyleIdx="2" presStyleCnt="4" custLinFactNeighborX="-1056" custLinFactNeighborY="-1227"/>
      <dgm:spPr/>
    </dgm:pt>
    <dgm:pt modelId="{70EB5AD3-4797-4FCE-BA1B-52FB62347E39}" type="pres">
      <dgm:prSet presAssocID="{DBE1BAA5-0898-4684-8450-8D33F951F144}" presName="nodeTx" presStyleLbl="node1" presStyleIdx="2" presStyleCnt="4">
        <dgm:presLayoutVars>
          <dgm:bulletEnabled val="1"/>
        </dgm:presLayoutVars>
      </dgm:prSet>
      <dgm:spPr/>
    </dgm:pt>
    <dgm:pt modelId="{05CFC6E9-8677-4FDE-9889-C38DF52856F3}" type="pres">
      <dgm:prSet presAssocID="{DBE1BAA5-0898-4684-8450-8D33F951F144}" presName="invisiNode" presStyleLbl="node1" presStyleIdx="2" presStyleCnt="4"/>
      <dgm:spPr/>
    </dgm:pt>
    <dgm:pt modelId="{A9B36BAE-33ED-4CDD-A765-1B120C5753CB}" type="pres">
      <dgm:prSet presAssocID="{DBE1BAA5-0898-4684-8450-8D33F951F144}" presName="imagNode" presStyleLbl="fgImgPlace1" presStyleIdx="2" presStyleCnt="4" custLinFactNeighborX="-4279" custLinFactNeighborY="694"/>
      <dgm:spPr>
        <a:blipFill rotWithShape="1">
          <a:blip xmlns:r="http://schemas.openxmlformats.org/officeDocument/2006/relationships" r:embed="rId5"/>
          <a:srcRect/>
          <a:stretch>
            <a:fillRect/>
          </a:stretch>
        </a:blipFill>
      </dgm:spPr>
    </dgm:pt>
    <dgm:pt modelId="{199B3369-41F3-4380-9463-1F1695089743}" type="pres">
      <dgm:prSet presAssocID="{6F1BFB38-F076-44FF-A81B-2DA5AB3880D8}" presName="sibTrans" presStyleLbl="sibTrans2D1" presStyleIdx="0" presStyleCnt="0"/>
      <dgm:spPr/>
    </dgm:pt>
    <dgm:pt modelId="{E109F81D-36FC-408A-BBC3-259E5DA7AF88}" type="pres">
      <dgm:prSet presAssocID="{BC607982-595F-464B-BE2E-7EDE204F67C9}" presName="compNode" presStyleCnt="0"/>
      <dgm:spPr/>
    </dgm:pt>
    <dgm:pt modelId="{A27E8453-616C-4C21-94BF-81B192D7AEC0}" type="pres">
      <dgm:prSet presAssocID="{BC607982-595F-464B-BE2E-7EDE204F67C9}" presName="bkgdShape" presStyleLbl="node1" presStyleIdx="3" presStyleCnt="4"/>
      <dgm:spPr/>
    </dgm:pt>
    <dgm:pt modelId="{21F79C81-94B7-44F5-BF8E-EBDD3C06D934}" type="pres">
      <dgm:prSet presAssocID="{BC607982-595F-464B-BE2E-7EDE204F67C9}" presName="nodeTx" presStyleLbl="node1" presStyleIdx="3" presStyleCnt="4">
        <dgm:presLayoutVars>
          <dgm:bulletEnabled val="1"/>
        </dgm:presLayoutVars>
      </dgm:prSet>
      <dgm:spPr/>
    </dgm:pt>
    <dgm:pt modelId="{5F7D4762-DC35-427F-8F4D-992F09181A20}" type="pres">
      <dgm:prSet presAssocID="{BC607982-595F-464B-BE2E-7EDE204F67C9}" presName="invisiNode" presStyleLbl="node1" presStyleIdx="3" presStyleCnt="4"/>
      <dgm:spPr/>
    </dgm:pt>
    <dgm:pt modelId="{CEBF23C5-C666-41D1-9549-6207C8E5B805}" type="pres">
      <dgm:prSet presAssocID="{BC607982-595F-464B-BE2E-7EDE204F67C9}" presName="imagNode" presStyleLbl="fgImgPlace1" presStyleIdx="3" presStyleCnt="4" custLinFactNeighborX="3076" custLinFactNeighborY="-1538"/>
      <dgm:spPr>
        <a:blipFill rotWithShape="1">
          <a:blip xmlns:r="http://schemas.openxmlformats.org/officeDocument/2006/relationships" r:embed="rId6"/>
          <a:srcRect/>
          <a:stretch>
            <a:fillRect l="-2000" r="-2000"/>
          </a:stretch>
        </a:blipFill>
      </dgm:spPr>
    </dgm:pt>
  </dgm:ptLst>
  <dgm:cxnLst>
    <dgm:cxn modelId="{BC45AE0B-1B33-4159-9E84-C956742C9D5C}" srcId="{6C55FE48-857C-46AA-81D1-CE2924BAC861}" destId="{BC607982-595F-464B-BE2E-7EDE204F67C9}" srcOrd="3" destOrd="0" parTransId="{F8DD01AD-6103-495E-BC53-393485612F2C}" sibTransId="{1F873238-52E0-48C1-9587-FCA3545A4CDD}"/>
    <dgm:cxn modelId="{48EEE50D-7A46-40BC-A9A6-E7C8910D4809}" type="presOf" srcId="{BC607982-595F-464B-BE2E-7EDE204F67C9}" destId="{21F79C81-94B7-44F5-BF8E-EBDD3C06D934}" srcOrd="1" destOrd="0" presId="urn:microsoft.com/office/officeart/2005/8/layout/hList7"/>
    <dgm:cxn modelId="{41DBEB21-6C9F-45AA-A26E-C45625E28DA1}" type="presOf" srcId="{6A913EDE-F28B-4E25-B6C8-1C1FA0DAB699}" destId="{88C72F24-4A7A-4511-845B-716093993258}" srcOrd="0" destOrd="0" presId="urn:microsoft.com/office/officeart/2005/8/layout/hList7"/>
    <dgm:cxn modelId="{640C162F-05F7-496A-A546-BB8E2423A6A8}" type="presOf" srcId="{43F67F24-98CE-4E0A-99F1-7C2EFDC1CE49}" destId="{62039BD7-51F9-4755-A91D-E2F0A53A92B3}" srcOrd="1" destOrd="0" presId="urn:microsoft.com/office/officeart/2005/8/layout/hList7"/>
    <dgm:cxn modelId="{48288867-7841-4BA7-ABA4-43060BAE8C31}" type="presOf" srcId="{6C55FE48-857C-46AA-81D1-CE2924BAC861}" destId="{CEAFAC13-A777-4389-BB4D-77C22FEAB1F3}" srcOrd="0" destOrd="0" presId="urn:microsoft.com/office/officeart/2005/8/layout/hList7"/>
    <dgm:cxn modelId="{61823D8E-86A1-4BE8-9EBE-DEB6F0886FEE}" type="presOf" srcId="{BC607982-595F-464B-BE2E-7EDE204F67C9}" destId="{A27E8453-616C-4C21-94BF-81B192D7AEC0}" srcOrd="0" destOrd="0" presId="urn:microsoft.com/office/officeart/2005/8/layout/hList7"/>
    <dgm:cxn modelId="{BCCBCBA4-1AFA-44A9-81C2-DAD41C6AB390}" type="presOf" srcId="{DBE1BAA5-0898-4684-8450-8D33F951F144}" destId="{70EB5AD3-4797-4FCE-BA1B-52FB62347E39}" srcOrd="1" destOrd="0" presId="urn:microsoft.com/office/officeart/2005/8/layout/hList7"/>
    <dgm:cxn modelId="{578A24AB-8F3F-42CE-9218-5A586296E8B3}" type="presOf" srcId="{F9EEC4A7-92C4-4483-8DFF-940FA55DFA4B}" destId="{6544BCCC-73AE-4C2F-9F3A-4AD5DF7604A8}" srcOrd="0" destOrd="0" presId="urn:microsoft.com/office/officeart/2005/8/layout/hList7"/>
    <dgm:cxn modelId="{854031B2-1A13-4138-89CB-7F19AC564822}" type="presOf" srcId="{DBE1BAA5-0898-4684-8450-8D33F951F144}" destId="{FF2DE823-0134-4B3C-82C3-6F3FD10530CA}" srcOrd="0" destOrd="0" presId="urn:microsoft.com/office/officeart/2005/8/layout/hList7"/>
    <dgm:cxn modelId="{C1F9B9D6-34F5-40F4-AD39-FEBFA371F3EB}" srcId="{6C55FE48-857C-46AA-81D1-CE2924BAC861}" destId="{43F67F24-98CE-4E0A-99F1-7C2EFDC1CE49}" srcOrd="1" destOrd="0" parTransId="{312580F7-A21E-4E5B-AF06-6210B2FD80EC}" sibTransId="{6A913EDE-F28B-4E25-B6C8-1C1FA0DAB699}"/>
    <dgm:cxn modelId="{B9D842DF-B5F1-4B73-94D3-DEE4701110B3}" type="presOf" srcId="{51A95AFD-9531-4E44-A96B-7C385767B8AF}" destId="{9EBB5592-AF9A-471B-AB89-41D325E421EF}" srcOrd="1" destOrd="0" presId="urn:microsoft.com/office/officeart/2005/8/layout/hList7"/>
    <dgm:cxn modelId="{C1A96BE5-4E32-4940-81B2-FE5B5ADA69C8}" type="presOf" srcId="{6F1BFB38-F076-44FF-A81B-2DA5AB3880D8}" destId="{199B3369-41F3-4380-9463-1F1695089743}" srcOrd="0" destOrd="0" presId="urn:microsoft.com/office/officeart/2005/8/layout/hList7"/>
    <dgm:cxn modelId="{1EE85BE9-4509-4BC0-B7EC-80A6E5C97764}" srcId="{6C55FE48-857C-46AA-81D1-CE2924BAC861}" destId="{51A95AFD-9531-4E44-A96B-7C385767B8AF}" srcOrd="0" destOrd="0" parTransId="{9C1AF65C-F509-4B0A-A406-F497C73F79CD}" sibTransId="{F9EEC4A7-92C4-4483-8DFF-940FA55DFA4B}"/>
    <dgm:cxn modelId="{2F4DB1EC-9352-4C31-B5A1-C9628EBA717B}" srcId="{6C55FE48-857C-46AA-81D1-CE2924BAC861}" destId="{DBE1BAA5-0898-4684-8450-8D33F951F144}" srcOrd="2" destOrd="0" parTransId="{F082BD6C-1B4E-4878-85CD-F285D13A4355}" sibTransId="{6F1BFB38-F076-44FF-A81B-2DA5AB3880D8}"/>
    <dgm:cxn modelId="{DD082AF3-898C-49FB-B689-3E33765C3F66}" type="presOf" srcId="{51A95AFD-9531-4E44-A96B-7C385767B8AF}" destId="{0FFBF080-D92E-40FB-8C6B-C651524502E1}" srcOrd="0" destOrd="0" presId="urn:microsoft.com/office/officeart/2005/8/layout/hList7"/>
    <dgm:cxn modelId="{A7E6BFF7-F09E-4255-AF39-BA8B3CA93F7E}" type="presOf" srcId="{43F67F24-98CE-4E0A-99F1-7C2EFDC1CE49}" destId="{44231E75-CE16-470A-9475-D1F8E3058DF5}" srcOrd="0" destOrd="0" presId="urn:microsoft.com/office/officeart/2005/8/layout/hList7"/>
    <dgm:cxn modelId="{479C392C-717C-43DC-9B30-E7F479E29AA4}" type="presParOf" srcId="{CEAFAC13-A777-4389-BB4D-77C22FEAB1F3}" destId="{B99D916F-1ED3-4933-8871-FDECCFF2AD90}" srcOrd="0" destOrd="0" presId="urn:microsoft.com/office/officeart/2005/8/layout/hList7"/>
    <dgm:cxn modelId="{AEA64098-8311-497B-833F-D72952A4C639}" type="presParOf" srcId="{CEAFAC13-A777-4389-BB4D-77C22FEAB1F3}" destId="{07580B4B-E0C2-4072-8C7E-CC5AFBCFB244}" srcOrd="1" destOrd="0" presId="urn:microsoft.com/office/officeart/2005/8/layout/hList7"/>
    <dgm:cxn modelId="{39C5C49A-C884-4A2A-B3E4-CB1DD3C78146}" type="presParOf" srcId="{07580B4B-E0C2-4072-8C7E-CC5AFBCFB244}" destId="{ECE83BEB-DA87-4940-94A3-B3EA16D6FDA0}" srcOrd="0" destOrd="0" presId="urn:microsoft.com/office/officeart/2005/8/layout/hList7"/>
    <dgm:cxn modelId="{C6B1970F-E4BD-4413-947C-A828CF6B847E}" type="presParOf" srcId="{ECE83BEB-DA87-4940-94A3-B3EA16D6FDA0}" destId="{0FFBF080-D92E-40FB-8C6B-C651524502E1}" srcOrd="0" destOrd="0" presId="urn:microsoft.com/office/officeart/2005/8/layout/hList7"/>
    <dgm:cxn modelId="{59437E63-A8EE-421A-B7DF-85ADA4127E64}" type="presParOf" srcId="{ECE83BEB-DA87-4940-94A3-B3EA16D6FDA0}" destId="{9EBB5592-AF9A-471B-AB89-41D325E421EF}" srcOrd="1" destOrd="0" presId="urn:microsoft.com/office/officeart/2005/8/layout/hList7"/>
    <dgm:cxn modelId="{A52F6599-0241-487A-AA84-9ACB886E54D7}" type="presParOf" srcId="{ECE83BEB-DA87-4940-94A3-B3EA16D6FDA0}" destId="{E1D9FE86-5D8B-462E-B19D-A61A565818EA}" srcOrd="2" destOrd="0" presId="urn:microsoft.com/office/officeart/2005/8/layout/hList7"/>
    <dgm:cxn modelId="{29A0A3AE-E858-41C8-8247-8A735551267E}" type="presParOf" srcId="{ECE83BEB-DA87-4940-94A3-B3EA16D6FDA0}" destId="{BDB41221-8EE0-489C-A62C-340C350D4625}" srcOrd="3" destOrd="0" presId="urn:microsoft.com/office/officeart/2005/8/layout/hList7"/>
    <dgm:cxn modelId="{671C913A-60FE-442B-9159-E4DF272F479C}" type="presParOf" srcId="{07580B4B-E0C2-4072-8C7E-CC5AFBCFB244}" destId="{6544BCCC-73AE-4C2F-9F3A-4AD5DF7604A8}" srcOrd="1" destOrd="0" presId="urn:microsoft.com/office/officeart/2005/8/layout/hList7"/>
    <dgm:cxn modelId="{0D556000-4792-451C-AAC9-202C618E9870}" type="presParOf" srcId="{07580B4B-E0C2-4072-8C7E-CC5AFBCFB244}" destId="{14AA31DB-5F34-4C57-9A35-1354A338CAA1}" srcOrd="2" destOrd="0" presId="urn:microsoft.com/office/officeart/2005/8/layout/hList7"/>
    <dgm:cxn modelId="{50BBE979-B2AF-4660-B73F-E9D974D39F88}" type="presParOf" srcId="{14AA31DB-5F34-4C57-9A35-1354A338CAA1}" destId="{44231E75-CE16-470A-9475-D1F8E3058DF5}" srcOrd="0" destOrd="0" presId="urn:microsoft.com/office/officeart/2005/8/layout/hList7"/>
    <dgm:cxn modelId="{398FD8C0-54D8-4154-A4D1-5CDB72D3DA08}" type="presParOf" srcId="{14AA31DB-5F34-4C57-9A35-1354A338CAA1}" destId="{62039BD7-51F9-4755-A91D-E2F0A53A92B3}" srcOrd="1" destOrd="0" presId="urn:microsoft.com/office/officeart/2005/8/layout/hList7"/>
    <dgm:cxn modelId="{C3A18F2D-EE78-437A-BCBB-F447CA7BB9C7}" type="presParOf" srcId="{14AA31DB-5F34-4C57-9A35-1354A338CAA1}" destId="{EFEAB74A-ACF1-4F9A-AD7A-6BAE98478E5A}" srcOrd="2" destOrd="0" presId="urn:microsoft.com/office/officeart/2005/8/layout/hList7"/>
    <dgm:cxn modelId="{C6DD638E-71AB-443A-ABB2-1B87E270A365}" type="presParOf" srcId="{14AA31DB-5F34-4C57-9A35-1354A338CAA1}" destId="{E3FC1B0A-AB9D-4B89-8BBC-EDAE276B0802}" srcOrd="3" destOrd="0" presId="urn:microsoft.com/office/officeart/2005/8/layout/hList7"/>
    <dgm:cxn modelId="{1107FC51-7FCA-4556-A0A4-AFAD649CA6A0}" type="presParOf" srcId="{07580B4B-E0C2-4072-8C7E-CC5AFBCFB244}" destId="{88C72F24-4A7A-4511-845B-716093993258}" srcOrd="3" destOrd="0" presId="urn:microsoft.com/office/officeart/2005/8/layout/hList7"/>
    <dgm:cxn modelId="{3CE35D95-AC3D-4BB9-B0DC-18254A6C3F73}" type="presParOf" srcId="{07580B4B-E0C2-4072-8C7E-CC5AFBCFB244}" destId="{7CEA8E66-32F2-4BBB-AEB1-17FDD9C8823A}" srcOrd="4" destOrd="0" presId="urn:microsoft.com/office/officeart/2005/8/layout/hList7"/>
    <dgm:cxn modelId="{3A55C289-FBA0-4FC2-BADA-CD5C8BBBA365}" type="presParOf" srcId="{7CEA8E66-32F2-4BBB-AEB1-17FDD9C8823A}" destId="{FF2DE823-0134-4B3C-82C3-6F3FD10530CA}" srcOrd="0" destOrd="0" presId="urn:microsoft.com/office/officeart/2005/8/layout/hList7"/>
    <dgm:cxn modelId="{A3F26277-3EBF-4806-84CA-CCB2007FD249}" type="presParOf" srcId="{7CEA8E66-32F2-4BBB-AEB1-17FDD9C8823A}" destId="{70EB5AD3-4797-4FCE-BA1B-52FB62347E39}" srcOrd="1" destOrd="0" presId="urn:microsoft.com/office/officeart/2005/8/layout/hList7"/>
    <dgm:cxn modelId="{CDF8C211-BF27-426E-9BE6-11D4E6088EAB}" type="presParOf" srcId="{7CEA8E66-32F2-4BBB-AEB1-17FDD9C8823A}" destId="{05CFC6E9-8677-4FDE-9889-C38DF52856F3}" srcOrd="2" destOrd="0" presId="urn:microsoft.com/office/officeart/2005/8/layout/hList7"/>
    <dgm:cxn modelId="{B8EDFAB1-4208-4A32-9292-BA3C85E95DC8}" type="presParOf" srcId="{7CEA8E66-32F2-4BBB-AEB1-17FDD9C8823A}" destId="{A9B36BAE-33ED-4CDD-A765-1B120C5753CB}" srcOrd="3" destOrd="0" presId="urn:microsoft.com/office/officeart/2005/8/layout/hList7"/>
    <dgm:cxn modelId="{7A0DD99A-C602-4C16-BFEA-5B90CB26C207}" type="presParOf" srcId="{07580B4B-E0C2-4072-8C7E-CC5AFBCFB244}" destId="{199B3369-41F3-4380-9463-1F1695089743}" srcOrd="5" destOrd="0" presId="urn:microsoft.com/office/officeart/2005/8/layout/hList7"/>
    <dgm:cxn modelId="{CC2A095D-D7D8-4AB1-831C-D8A39C5E1925}" type="presParOf" srcId="{07580B4B-E0C2-4072-8C7E-CC5AFBCFB244}" destId="{E109F81D-36FC-408A-BBC3-259E5DA7AF88}" srcOrd="6" destOrd="0" presId="urn:microsoft.com/office/officeart/2005/8/layout/hList7"/>
    <dgm:cxn modelId="{E125957E-4637-445D-9355-45F55438E8A2}" type="presParOf" srcId="{E109F81D-36FC-408A-BBC3-259E5DA7AF88}" destId="{A27E8453-616C-4C21-94BF-81B192D7AEC0}" srcOrd="0" destOrd="0" presId="urn:microsoft.com/office/officeart/2005/8/layout/hList7"/>
    <dgm:cxn modelId="{87EC7AF2-A521-4EED-80DE-03036F1B4E9C}" type="presParOf" srcId="{E109F81D-36FC-408A-BBC3-259E5DA7AF88}" destId="{21F79C81-94B7-44F5-BF8E-EBDD3C06D934}" srcOrd="1" destOrd="0" presId="urn:microsoft.com/office/officeart/2005/8/layout/hList7"/>
    <dgm:cxn modelId="{244846E6-CF02-4490-AAFC-B7C5C9419C66}" type="presParOf" srcId="{E109F81D-36FC-408A-BBC3-259E5DA7AF88}" destId="{5F7D4762-DC35-427F-8F4D-992F09181A20}" srcOrd="2" destOrd="0" presId="urn:microsoft.com/office/officeart/2005/8/layout/hList7"/>
    <dgm:cxn modelId="{2434E86B-CFBD-4B2B-A642-26CF7F43FC71}" type="presParOf" srcId="{E109F81D-36FC-408A-BBC3-259E5DA7AF88}" destId="{CEBF23C5-C666-41D1-9549-6207C8E5B80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63D607-91D0-4E11-8B79-B116983A8BCE}" type="doc">
      <dgm:prSet loTypeId="urn:microsoft.com/office/officeart/2005/8/layout/pList2" loCatId="list" qsTypeId="urn:microsoft.com/office/officeart/2005/8/quickstyle/simple1" qsCatId="simple" csTypeId="urn:microsoft.com/office/officeart/2005/8/colors/colorful5" csCatId="colorful" phldr="1"/>
      <dgm:spPr>
        <a:scene3d>
          <a:camera prst="orthographicFront">
            <a:rot lat="0" lon="0" rev="0"/>
          </a:camera>
          <a:lightRig rig="balanced" dir="t">
            <a:rot lat="0" lon="0" rev="8700000"/>
          </a:lightRig>
        </a:scene3d>
      </dgm:spPr>
      <dgm:t>
        <a:bodyPr/>
        <a:lstStyle/>
        <a:p>
          <a:endParaRPr lang="en-ZA"/>
        </a:p>
      </dgm:t>
    </dgm:pt>
    <dgm:pt modelId="{D84A3E63-18B9-4597-B304-8A915C6DED9C}">
      <dgm:prSet phldrT="[Text]"/>
      <dgm:spPr>
        <a:scene3d>
          <a:camera prst="orthographicFront">
            <a:rot lat="0" lon="0" rev="0"/>
          </a:camera>
          <a:lightRig rig="balanced" dir="t">
            <a:rot lat="0" lon="0" rev="8700000"/>
          </a:lightRig>
        </a:scene3d>
        <a:sp3d>
          <a:bevelT w="190500" h="38100"/>
        </a:sp3d>
      </dgm:spPr>
      <dgm:t>
        <a:bodyPr/>
        <a:lstStyle/>
        <a:p>
          <a:r>
            <a:rPr lang="en-ZA" dirty="0">
              <a:latin typeface="Arial" panose="020B0604020202020204" pitchFamily="34" charset="0"/>
              <a:cs typeface="Arial" panose="020B0604020202020204" pitchFamily="34" charset="0"/>
            </a:rPr>
            <a:t>Pre-registration</a:t>
          </a:r>
          <a:r>
            <a:rPr lang="en-ZA" dirty="0"/>
            <a:t>  Examination </a:t>
          </a:r>
        </a:p>
      </dgm:t>
    </dgm:pt>
    <dgm:pt modelId="{D2198506-8550-48A5-9A29-0748A125295E}" type="parTrans" cxnId="{445002CD-2BBB-4321-96FB-2EC8154A1208}">
      <dgm:prSet/>
      <dgm:spPr/>
      <dgm:t>
        <a:bodyPr/>
        <a:lstStyle/>
        <a:p>
          <a:endParaRPr lang="en-ZA"/>
        </a:p>
      </dgm:t>
    </dgm:pt>
    <dgm:pt modelId="{376FC060-C4DB-4CB1-AD02-EB7BB71349F4}" type="sibTrans" cxnId="{445002CD-2BBB-4321-96FB-2EC8154A1208}">
      <dgm:prSet/>
      <dgm:spPr>
        <a:scene3d>
          <a:camera prst="orthographicFront">
            <a:rot lat="0" lon="0" rev="0"/>
          </a:camera>
          <a:lightRig rig="balanced" dir="t">
            <a:rot lat="0" lon="0" rev="8700000"/>
          </a:lightRig>
        </a:scene3d>
        <a:sp3d>
          <a:bevelT w="190500" h="38100"/>
        </a:sp3d>
      </dgm:spPr>
      <dgm:t>
        <a:bodyPr/>
        <a:lstStyle/>
        <a:p>
          <a:endParaRPr lang="en-ZA"/>
        </a:p>
      </dgm:t>
    </dgm:pt>
    <dgm:pt modelId="{1740E10C-2948-469B-B9F1-E55EE0B356F6}">
      <dgm:prSet phldrT="[Text]"/>
      <dgm:spPr>
        <a:scene3d>
          <a:camera prst="orthographicFront">
            <a:rot lat="0" lon="0" rev="0"/>
          </a:camera>
          <a:lightRig rig="balanced" dir="t">
            <a:rot lat="0" lon="0" rev="8700000"/>
          </a:lightRig>
        </a:scene3d>
        <a:sp3d>
          <a:bevelT w="190500" h="38100"/>
        </a:sp3d>
      </dgm:spPr>
      <dgm:t>
        <a:bodyPr/>
        <a:lstStyle/>
        <a:p>
          <a:r>
            <a:rPr lang="en-ZA" dirty="0">
              <a:latin typeface="Arial" panose="020B0604020202020204" pitchFamily="34" charset="0"/>
              <a:cs typeface="Arial" panose="020B0604020202020204" pitchFamily="34" charset="0"/>
            </a:rPr>
            <a:t>CPD Portfolio </a:t>
          </a:r>
        </a:p>
      </dgm:t>
    </dgm:pt>
    <dgm:pt modelId="{34A34B7C-F7C4-4E6C-8516-E59C7641930F}" type="parTrans" cxnId="{3D3C330E-9D18-4392-B12C-1D836E5CE8D9}">
      <dgm:prSet/>
      <dgm:spPr/>
      <dgm:t>
        <a:bodyPr/>
        <a:lstStyle/>
        <a:p>
          <a:endParaRPr lang="en-ZA"/>
        </a:p>
      </dgm:t>
    </dgm:pt>
    <dgm:pt modelId="{A2F636C0-4C03-4FB2-B636-0EA1FE4588BA}" type="sibTrans" cxnId="{3D3C330E-9D18-4392-B12C-1D836E5CE8D9}">
      <dgm:prSet/>
      <dgm:spPr>
        <a:scene3d>
          <a:camera prst="orthographicFront">
            <a:rot lat="0" lon="0" rev="0"/>
          </a:camera>
          <a:lightRig rig="balanced" dir="t">
            <a:rot lat="0" lon="0" rev="8700000"/>
          </a:lightRig>
        </a:scene3d>
        <a:sp3d>
          <a:bevelT w="190500" h="38100"/>
        </a:sp3d>
      </dgm:spPr>
      <dgm:t>
        <a:bodyPr/>
        <a:lstStyle/>
        <a:p>
          <a:endParaRPr lang="en-ZA"/>
        </a:p>
      </dgm:t>
    </dgm:pt>
    <dgm:pt modelId="{B07F1C82-D01E-4253-B187-DFAC8010AEF3}">
      <dgm:prSet/>
      <dgm:spPr>
        <a:scene3d>
          <a:camera prst="orthographicFront">
            <a:rot lat="0" lon="0" rev="0"/>
          </a:camera>
          <a:lightRig rig="balanced" dir="t">
            <a:rot lat="0" lon="0" rev="8700000"/>
          </a:lightRig>
        </a:scene3d>
        <a:sp3d>
          <a:bevelT w="190500" h="38100"/>
        </a:sp3d>
      </dgm:spPr>
      <dgm:t>
        <a:bodyPr/>
        <a:lstStyle/>
        <a:p>
          <a:r>
            <a:rPr lang="en-ZA" dirty="0">
              <a:latin typeface="Arial" panose="020B0604020202020204" pitchFamily="34" charset="0"/>
              <a:cs typeface="Arial" panose="020B0604020202020204" pitchFamily="34" charset="0"/>
            </a:rPr>
            <a:t>Progress reports</a:t>
          </a:r>
        </a:p>
      </dgm:t>
    </dgm:pt>
    <dgm:pt modelId="{CDFE8BB6-23E7-4266-9789-2BCAB1C93E80}" type="parTrans" cxnId="{AC0A8055-532A-457D-993E-64B3166F8200}">
      <dgm:prSet/>
      <dgm:spPr/>
      <dgm:t>
        <a:bodyPr/>
        <a:lstStyle/>
        <a:p>
          <a:endParaRPr lang="en-ZA"/>
        </a:p>
      </dgm:t>
    </dgm:pt>
    <dgm:pt modelId="{FD6DBDAC-E34A-40AA-8C75-4834172B0705}" type="sibTrans" cxnId="{AC0A8055-532A-457D-993E-64B3166F8200}">
      <dgm:prSet/>
      <dgm:spPr/>
      <dgm:t>
        <a:bodyPr/>
        <a:lstStyle/>
        <a:p>
          <a:endParaRPr lang="en-ZA"/>
        </a:p>
      </dgm:t>
    </dgm:pt>
    <dgm:pt modelId="{2250E91D-323B-4E39-97ED-1BD8AE9343FF}" type="pres">
      <dgm:prSet presAssocID="{F963D607-91D0-4E11-8B79-B116983A8BCE}" presName="Name0" presStyleCnt="0">
        <dgm:presLayoutVars>
          <dgm:dir/>
          <dgm:resizeHandles val="exact"/>
        </dgm:presLayoutVars>
      </dgm:prSet>
      <dgm:spPr/>
    </dgm:pt>
    <dgm:pt modelId="{ABB5320F-C4AC-4A28-BD26-365BC83787D6}" type="pres">
      <dgm:prSet presAssocID="{F963D607-91D0-4E11-8B79-B116983A8BCE}" presName="bkgdShp" presStyleLbl="alignAccFollowNode1" presStyleIdx="0" presStyleCnt="1" custLinFactNeighborX="942" custLinFactNeighborY="87777"/>
      <dgm:spPr>
        <a:scene3d>
          <a:camera prst="orthographicFront">
            <a:rot lat="0" lon="0" rev="0"/>
          </a:camera>
          <a:lightRig rig="balanced" dir="t">
            <a:rot lat="0" lon="0" rev="8700000"/>
          </a:lightRig>
        </a:scene3d>
        <a:sp3d>
          <a:bevelT w="190500" h="38100"/>
        </a:sp3d>
      </dgm:spPr>
    </dgm:pt>
    <dgm:pt modelId="{980578E4-F950-45CE-A0B8-5C085D9EE549}" type="pres">
      <dgm:prSet presAssocID="{F963D607-91D0-4E11-8B79-B116983A8BCE}" presName="linComp" presStyleCnt="0"/>
      <dgm:spPr>
        <a:scene3d>
          <a:camera prst="orthographicFront">
            <a:rot lat="0" lon="0" rev="0"/>
          </a:camera>
          <a:lightRig rig="balanced" dir="t">
            <a:rot lat="0" lon="0" rev="8700000"/>
          </a:lightRig>
        </a:scene3d>
        <a:sp3d>
          <a:bevelT w="190500" h="38100"/>
        </a:sp3d>
      </dgm:spPr>
    </dgm:pt>
    <dgm:pt modelId="{CE8F6D01-C771-4508-8E24-A4CBDFF5C4A3}" type="pres">
      <dgm:prSet presAssocID="{D84A3E63-18B9-4597-B304-8A915C6DED9C}" presName="compNode" presStyleCnt="0"/>
      <dgm:spPr>
        <a:scene3d>
          <a:camera prst="orthographicFront">
            <a:rot lat="0" lon="0" rev="0"/>
          </a:camera>
          <a:lightRig rig="balanced" dir="t">
            <a:rot lat="0" lon="0" rev="8700000"/>
          </a:lightRig>
        </a:scene3d>
        <a:sp3d>
          <a:bevelT w="190500" h="38100"/>
        </a:sp3d>
      </dgm:spPr>
    </dgm:pt>
    <dgm:pt modelId="{B4D16E41-1025-4226-9160-B435097F59B3}" type="pres">
      <dgm:prSet presAssocID="{D84A3E63-18B9-4597-B304-8A915C6DED9C}" presName="node" presStyleLbl="node1" presStyleIdx="0" presStyleCnt="3">
        <dgm:presLayoutVars>
          <dgm:bulletEnabled val="1"/>
        </dgm:presLayoutVars>
      </dgm:prSet>
      <dgm:spPr/>
    </dgm:pt>
    <dgm:pt modelId="{FEEF7538-48BA-4657-8E90-036F6310D090}" type="pres">
      <dgm:prSet presAssocID="{D84A3E63-18B9-4597-B304-8A915C6DED9C}" presName="invisiNode" presStyleLbl="node1" presStyleIdx="0" presStyleCnt="3"/>
      <dgm:spPr>
        <a:scene3d>
          <a:camera prst="orthographicFront">
            <a:rot lat="0" lon="0" rev="0"/>
          </a:camera>
          <a:lightRig rig="balanced" dir="t">
            <a:rot lat="0" lon="0" rev="8700000"/>
          </a:lightRig>
        </a:scene3d>
        <a:sp3d>
          <a:bevelT w="190500" h="38100"/>
        </a:sp3d>
      </dgm:spPr>
    </dgm:pt>
    <dgm:pt modelId="{9681E039-696B-4946-968A-68ABA404ABD7}" type="pres">
      <dgm:prSet presAssocID="{D84A3E63-18B9-4597-B304-8A915C6DED9C}"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Laptop"/>
        </a:ext>
      </dgm:extLst>
    </dgm:pt>
    <dgm:pt modelId="{72473A7D-B2EA-40E0-AFB0-53FA41463E7C}" type="pres">
      <dgm:prSet presAssocID="{376FC060-C4DB-4CB1-AD02-EB7BB71349F4}" presName="sibTrans" presStyleLbl="sibTrans2D1" presStyleIdx="0" presStyleCnt="0"/>
      <dgm:spPr/>
    </dgm:pt>
    <dgm:pt modelId="{A16DA86C-1B71-4875-8C6F-9FDBB6959EC3}" type="pres">
      <dgm:prSet presAssocID="{1740E10C-2948-469B-B9F1-E55EE0B356F6}" presName="compNode" presStyleCnt="0"/>
      <dgm:spPr>
        <a:scene3d>
          <a:camera prst="orthographicFront">
            <a:rot lat="0" lon="0" rev="0"/>
          </a:camera>
          <a:lightRig rig="balanced" dir="t">
            <a:rot lat="0" lon="0" rev="8700000"/>
          </a:lightRig>
        </a:scene3d>
        <a:sp3d>
          <a:bevelT w="190500" h="38100"/>
        </a:sp3d>
      </dgm:spPr>
    </dgm:pt>
    <dgm:pt modelId="{42B0F88E-7818-48B5-91C8-D9514512B2CD}" type="pres">
      <dgm:prSet presAssocID="{1740E10C-2948-469B-B9F1-E55EE0B356F6}" presName="node" presStyleLbl="node1" presStyleIdx="1" presStyleCnt="3">
        <dgm:presLayoutVars>
          <dgm:bulletEnabled val="1"/>
        </dgm:presLayoutVars>
      </dgm:prSet>
      <dgm:spPr/>
    </dgm:pt>
    <dgm:pt modelId="{2C1E4D84-3394-4F4F-A1F5-25B632A0583E}" type="pres">
      <dgm:prSet presAssocID="{1740E10C-2948-469B-B9F1-E55EE0B356F6}" presName="invisiNode" presStyleLbl="node1" presStyleIdx="1" presStyleCnt="3"/>
      <dgm:spPr>
        <a:scene3d>
          <a:camera prst="orthographicFront">
            <a:rot lat="0" lon="0" rev="0"/>
          </a:camera>
          <a:lightRig rig="balanced" dir="t">
            <a:rot lat="0" lon="0" rev="8700000"/>
          </a:lightRig>
        </a:scene3d>
        <a:sp3d>
          <a:bevelT w="190500" h="38100"/>
        </a:sp3d>
      </dgm:spPr>
    </dgm:pt>
    <dgm:pt modelId="{BAA3E23B-5B34-494E-876F-85572BCB7FF6}" type="pres">
      <dgm:prSet presAssocID="{1740E10C-2948-469B-B9F1-E55EE0B356F6}" presName="imagNode" presStyleLbl="fgImgPlace1" presStyleIdx="1" presStyleCnt="3" custLinFactNeighborX="-145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Checklist"/>
        </a:ext>
      </dgm:extLst>
    </dgm:pt>
    <dgm:pt modelId="{5A0E6175-C575-44B5-B03C-16D44AA7BAD7}" type="pres">
      <dgm:prSet presAssocID="{A2F636C0-4C03-4FB2-B636-0EA1FE4588BA}" presName="sibTrans" presStyleLbl="sibTrans2D1" presStyleIdx="0" presStyleCnt="0"/>
      <dgm:spPr/>
    </dgm:pt>
    <dgm:pt modelId="{2873E9D0-D21F-4BB5-AE7C-BD15906D3B35}" type="pres">
      <dgm:prSet presAssocID="{B07F1C82-D01E-4253-B187-DFAC8010AEF3}" presName="compNode" presStyleCnt="0"/>
      <dgm:spPr>
        <a:scene3d>
          <a:camera prst="orthographicFront">
            <a:rot lat="0" lon="0" rev="0"/>
          </a:camera>
          <a:lightRig rig="balanced" dir="t">
            <a:rot lat="0" lon="0" rev="8700000"/>
          </a:lightRig>
        </a:scene3d>
        <a:sp3d>
          <a:bevelT w="190500" h="38100"/>
        </a:sp3d>
      </dgm:spPr>
    </dgm:pt>
    <dgm:pt modelId="{2C102A36-CBC5-41CD-A974-3E6914EF8897}" type="pres">
      <dgm:prSet presAssocID="{B07F1C82-D01E-4253-B187-DFAC8010AEF3}" presName="node" presStyleLbl="node1" presStyleIdx="2" presStyleCnt="3">
        <dgm:presLayoutVars>
          <dgm:bulletEnabled val="1"/>
        </dgm:presLayoutVars>
      </dgm:prSet>
      <dgm:spPr/>
    </dgm:pt>
    <dgm:pt modelId="{F760055C-3B72-4431-8300-50943D445985}" type="pres">
      <dgm:prSet presAssocID="{B07F1C82-D01E-4253-B187-DFAC8010AEF3}" presName="invisiNode" presStyleLbl="node1" presStyleIdx="2" presStyleCnt="3"/>
      <dgm:spPr>
        <a:scene3d>
          <a:camera prst="orthographicFront">
            <a:rot lat="0" lon="0" rev="0"/>
          </a:camera>
          <a:lightRig rig="balanced" dir="t">
            <a:rot lat="0" lon="0" rev="8700000"/>
          </a:lightRig>
        </a:scene3d>
        <a:sp3d>
          <a:bevelT w="190500" h="38100"/>
        </a:sp3d>
      </dgm:spPr>
    </dgm:pt>
    <dgm:pt modelId="{DBC8F1A5-5DB9-48BF-8CD1-89D0FC621A63}" type="pres">
      <dgm:prSet presAssocID="{B07F1C82-D01E-4253-B187-DFAC8010AEF3}"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Boardroom"/>
        </a:ext>
      </dgm:extLst>
    </dgm:pt>
  </dgm:ptLst>
  <dgm:cxnLst>
    <dgm:cxn modelId="{3D3C330E-9D18-4392-B12C-1D836E5CE8D9}" srcId="{F963D607-91D0-4E11-8B79-B116983A8BCE}" destId="{1740E10C-2948-469B-B9F1-E55EE0B356F6}" srcOrd="1" destOrd="0" parTransId="{34A34B7C-F7C4-4E6C-8516-E59C7641930F}" sibTransId="{A2F636C0-4C03-4FB2-B636-0EA1FE4588BA}"/>
    <dgm:cxn modelId="{1FE38E66-542E-4F14-8DF7-845912152694}" type="presOf" srcId="{A2F636C0-4C03-4FB2-B636-0EA1FE4588BA}" destId="{5A0E6175-C575-44B5-B03C-16D44AA7BAD7}" srcOrd="0" destOrd="0" presId="urn:microsoft.com/office/officeart/2005/8/layout/pList2"/>
    <dgm:cxn modelId="{AC0A8055-532A-457D-993E-64B3166F8200}" srcId="{F963D607-91D0-4E11-8B79-B116983A8BCE}" destId="{B07F1C82-D01E-4253-B187-DFAC8010AEF3}" srcOrd="2" destOrd="0" parTransId="{CDFE8BB6-23E7-4266-9789-2BCAB1C93E80}" sibTransId="{FD6DBDAC-E34A-40AA-8C75-4834172B0705}"/>
    <dgm:cxn modelId="{019F8D58-7A0D-4669-B951-FC2BB69EB1E9}" type="presOf" srcId="{F963D607-91D0-4E11-8B79-B116983A8BCE}" destId="{2250E91D-323B-4E39-97ED-1BD8AE9343FF}" srcOrd="0" destOrd="0" presId="urn:microsoft.com/office/officeart/2005/8/layout/pList2"/>
    <dgm:cxn modelId="{AF78205A-C466-4424-926A-659C93EF6A1A}" type="presOf" srcId="{B07F1C82-D01E-4253-B187-DFAC8010AEF3}" destId="{2C102A36-CBC5-41CD-A974-3E6914EF8897}" srcOrd="0" destOrd="0" presId="urn:microsoft.com/office/officeart/2005/8/layout/pList2"/>
    <dgm:cxn modelId="{14FE357D-5B79-44C0-8028-09C18B0C2DEF}" type="presOf" srcId="{376FC060-C4DB-4CB1-AD02-EB7BB71349F4}" destId="{72473A7D-B2EA-40E0-AFB0-53FA41463E7C}" srcOrd="0" destOrd="0" presId="urn:microsoft.com/office/officeart/2005/8/layout/pList2"/>
    <dgm:cxn modelId="{A0B749A8-D1AC-44B3-B6EF-B56288A7D4FF}" type="presOf" srcId="{D84A3E63-18B9-4597-B304-8A915C6DED9C}" destId="{B4D16E41-1025-4226-9160-B435097F59B3}" srcOrd="0" destOrd="0" presId="urn:microsoft.com/office/officeart/2005/8/layout/pList2"/>
    <dgm:cxn modelId="{445002CD-2BBB-4321-96FB-2EC8154A1208}" srcId="{F963D607-91D0-4E11-8B79-B116983A8BCE}" destId="{D84A3E63-18B9-4597-B304-8A915C6DED9C}" srcOrd="0" destOrd="0" parTransId="{D2198506-8550-48A5-9A29-0748A125295E}" sibTransId="{376FC060-C4DB-4CB1-AD02-EB7BB71349F4}"/>
    <dgm:cxn modelId="{EA01CCF2-E018-4707-8402-BA353D22C358}" type="presOf" srcId="{1740E10C-2948-469B-B9F1-E55EE0B356F6}" destId="{42B0F88E-7818-48B5-91C8-D9514512B2CD}" srcOrd="0" destOrd="0" presId="urn:microsoft.com/office/officeart/2005/8/layout/pList2"/>
    <dgm:cxn modelId="{25EF2F34-68E2-4900-8EB3-F8AEB63CF1A3}" type="presParOf" srcId="{2250E91D-323B-4E39-97ED-1BD8AE9343FF}" destId="{ABB5320F-C4AC-4A28-BD26-365BC83787D6}" srcOrd="0" destOrd="0" presId="urn:microsoft.com/office/officeart/2005/8/layout/pList2"/>
    <dgm:cxn modelId="{458DE7D0-04E7-4992-B293-DCDC5E0C6A22}" type="presParOf" srcId="{2250E91D-323B-4E39-97ED-1BD8AE9343FF}" destId="{980578E4-F950-45CE-A0B8-5C085D9EE549}" srcOrd="1" destOrd="0" presId="urn:microsoft.com/office/officeart/2005/8/layout/pList2"/>
    <dgm:cxn modelId="{AA624DE3-8D5F-4F1C-977B-D4A05E7CE5E6}" type="presParOf" srcId="{980578E4-F950-45CE-A0B8-5C085D9EE549}" destId="{CE8F6D01-C771-4508-8E24-A4CBDFF5C4A3}" srcOrd="0" destOrd="0" presId="urn:microsoft.com/office/officeart/2005/8/layout/pList2"/>
    <dgm:cxn modelId="{13EA4AC7-C2EA-463C-B3E1-5C53AFF9CDBF}" type="presParOf" srcId="{CE8F6D01-C771-4508-8E24-A4CBDFF5C4A3}" destId="{B4D16E41-1025-4226-9160-B435097F59B3}" srcOrd="0" destOrd="0" presId="urn:microsoft.com/office/officeart/2005/8/layout/pList2"/>
    <dgm:cxn modelId="{F9100D35-9DAD-4561-B846-000D39A83D27}" type="presParOf" srcId="{CE8F6D01-C771-4508-8E24-A4CBDFF5C4A3}" destId="{FEEF7538-48BA-4657-8E90-036F6310D090}" srcOrd="1" destOrd="0" presId="urn:microsoft.com/office/officeart/2005/8/layout/pList2"/>
    <dgm:cxn modelId="{A7ED057B-84DB-4313-873D-8341AF132E69}" type="presParOf" srcId="{CE8F6D01-C771-4508-8E24-A4CBDFF5C4A3}" destId="{9681E039-696B-4946-968A-68ABA404ABD7}" srcOrd="2" destOrd="0" presId="urn:microsoft.com/office/officeart/2005/8/layout/pList2"/>
    <dgm:cxn modelId="{386E1F58-D8E1-4DE0-AB46-48EA8B635B24}" type="presParOf" srcId="{980578E4-F950-45CE-A0B8-5C085D9EE549}" destId="{72473A7D-B2EA-40E0-AFB0-53FA41463E7C}" srcOrd="1" destOrd="0" presId="urn:microsoft.com/office/officeart/2005/8/layout/pList2"/>
    <dgm:cxn modelId="{5B2F8219-B414-47AF-93E4-95D8C413D912}" type="presParOf" srcId="{980578E4-F950-45CE-A0B8-5C085D9EE549}" destId="{A16DA86C-1B71-4875-8C6F-9FDBB6959EC3}" srcOrd="2" destOrd="0" presId="urn:microsoft.com/office/officeart/2005/8/layout/pList2"/>
    <dgm:cxn modelId="{AC895B33-E003-4803-AA28-F44A81DB87FD}" type="presParOf" srcId="{A16DA86C-1B71-4875-8C6F-9FDBB6959EC3}" destId="{42B0F88E-7818-48B5-91C8-D9514512B2CD}" srcOrd="0" destOrd="0" presId="urn:microsoft.com/office/officeart/2005/8/layout/pList2"/>
    <dgm:cxn modelId="{5891FEA5-41D2-4816-97FC-120AF3A80403}" type="presParOf" srcId="{A16DA86C-1B71-4875-8C6F-9FDBB6959EC3}" destId="{2C1E4D84-3394-4F4F-A1F5-25B632A0583E}" srcOrd="1" destOrd="0" presId="urn:microsoft.com/office/officeart/2005/8/layout/pList2"/>
    <dgm:cxn modelId="{B58309DA-1A27-482D-A80B-A458DA480CA5}" type="presParOf" srcId="{A16DA86C-1B71-4875-8C6F-9FDBB6959EC3}" destId="{BAA3E23B-5B34-494E-876F-85572BCB7FF6}" srcOrd="2" destOrd="0" presId="urn:microsoft.com/office/officeart/2005/8/layout/pList2"/>
    <dgm:cxn modelId="{452928C3-B711-441E-BAA2-61ECAE1C6A3D}" type="presParOf" srcId="{980578E4-F950-45CE-A0B8-5C085D9EE549}" destId="{5A0E6175-C575-44B5-B03C-16D44AA7BAD7}" srcOrd="3" destOrd="0" presId="urn:microsoft.com/office/officeart/2005/8/layout/pList2"/>
    <dgm:cxn modelId="{CA73C00C-6760-4527-8969-A1AB49CBA33D}" type="presParOf" srcId="{980578E4-F950-45CE-A0B8-5C085D9EE549}" destId="{2873E9D0-D21F-4BB5-AE7C-BD15906D3B35}" srcOrd="4" destOrd="0" presId="urn:microsoft.com/office/officeart/2005/8/layout/pList2"/>
    <dgm:cxn modelId="{61474CE3-F301-4C92-A771-8914F7F9AF96}" type="presParOf" srcId="{2873E9D0-D21F-4BB5-AE7C-BD15906D3B35}" destId="{2C102A36-CBC5-41CD-A974-3E6914EF8897}" srcOrd="0" destOrd="0" presId="urn:microsoft.com/office/officeart/2005/8/layout/pList2"/>
    <dgm:cxn modelId="{3E1768DA-FF7D-4652-BBBD-8C997D265BA6}" type="presParOf" srcId="{2873E9D0-D21F-4BB5-AE7C-BD15906D3B35}" destId="{F760055C-3B72-4431-8300-50943D445985}" srcOrd="1" destOrd="0" presId="urn:microsoft.com/office/officeart/2005/8/layout/pList2"/>
    <dgm:cxn modelId="{49B7B833-33F5-4FC1-A66C-20C3BF7B124C}" type="presParOf" srcId="{2873E9D0-D21F-4BB5-AE7C-BD15906D3B35}" destId="{DBC8F1A5-5DB9-48BF-8CD1-89D0FC621A6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63D607-91D0-4E11-8B79-B116983A8BCE}" type="doc">
      <dgm:prSet loTypeId="urn:microsoft.com/office/officeart/2005/8/layout/pList2" loCatId="list" qsTypeId="urn:microsoft.com/office/officeart/2005/8/quickstyle/simple1" qsCatId="simple" csTypeId="urn:microsoft.com/office/officeart/2005/8/colors/colorful5" csCatId="colorful" phldr="1"/>
      <dgm:spPr/>
      <dgm:t>
        <a:bodyPr/>
        <a:lstStyle/>
        <a:p>
          <a:endParaRPr lang="en-ZA"/>
        </a:p>
      </dgm:t>
    </dgm:pt>
    <dgm:pt modelId="{D84A3E63-18B9-4597-B304-8A915C6DED9C}">
      <dgm:prSet phldrT="[Text]" custT="1"/>
      <dgm:spPr/>
      <dgm:t>
        <a:bodyPr/>
        <a:lstStyle/>
        <a:p>
          <a:pPr>
            <a:buClr>
              <a:srgbClr val="C00000"/>
            </a:buClr>
            <a:buFont typeface="Arial" pitchFamily="34" charset="0"/>
            <a:buChar char="•"/>
          </a:pPr>
          <a:r>
            <a:rPr lang="en-US" sz="1400" b="1" dirty="0">
              <a:latin typeface="Arial" panose="020B0604020202020204" pitchFamily="34" charset="0"/>
              <a:cs typeface="Arial" panose="020B0604020202020204" pitchFamily="34" charset="0"/>
            </a:rPr>
            <a:t>ONLINE OPEN BOOK EXAMINATION: </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120 questions</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1 mark each </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NO negative marking  </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General practice: ± 70%</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Calculations: ± 30%</a:t>
          </a:r>
        </a:p>
        <a:p>
          <a:pPr>
            <a:buClr>
              <a:srgbClr val="C00000"/>
            </a:buClr>
            <a:buFont typeface="Arial" pitchFamily="34" charset="0"/>
            <a:buNone/>
          </a:pPr>
          <a:endParaRPr lang="en-US" sz="1400" dirty="0">
            <a:latin typeface="Arial" panose="020B0604020202020204" pitchFamily="34" charset="0"/>
            <a:cs typeface="Arial" panose="020B0604020202020204" pitchFamily="34" charset="0"/>
          </a:endParaRPr>
        </a:p>
        <a:p>
          <a:pPr>
            <a:buClr>
              <a:srgbClr val="C00000"/>
            </a:buClr>
            <a:buFont typeface="Arial" pitchFamily="34" charset="0"/>
            <a:buNone/>
          </a:pPr>
          <a:r>
            <a:rPr lang="en-US" sz="1400" b="1" dirty="0">
              <a:latin typeface="Arial" panose="020B0604020202020204" pitchFamily="34" charset="0"/>
              <a:cs typeface="Arial" panose="020B0604020202020204" pitchFamily="34" charset="0"/>
            </a:rPr>
            <a:t>PASS MARK:</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General questions = 50%</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Calculations = 60% </a:t>
          </a:r>
          <a:endParaRPr lang="en-ZA" sz="1400" b="1" dirty="0">
            <a:latin typeface="Arial" panose="020B0604020202020204" pitchFamily="34" charset="0"/>
            <a:cs typeface="Arial" panose="020B0604020202020204" pitchFamily="34" charset="0"/>
          </a:endParaRPr>
        </a:p>
        <a:p>
          <a:pPr>
            <a:buClr>
              <a:srgbClr val="C00000"/>
            </a:buClr>
            <a:buFont typeface="Arial" pitchFamily="34" charset="0"/>
            <a:buChar char="•"/>
          </a:pPr>
          <a:endParaRPr lang="en-ZA" sz="900" dirty="0">
            <a:latin typeface="Arial" panose="020B0604020202020204" pitchFamily="34" charset="0"/>
            <a:cs typeface="Arial" panose="020B0604020202020204" pitchFamily="34" charset="0"/>
          </a:endParaRPr>
        </a:p>
      </dgm:t>
    </dgm:pt>
    <dgm:pt modelId="{D2198506-8550-48A5-9A29-0748A125295E}" type="parTrans" cxnId="{445002CD-2BBB-4321-96FB-2EC8154A1208}">
      <dgm:prSet/>
      <dgm:spPr/>
      <dgm:t>
        <a:bodyPr/>
        <a:lstStyle/>
        <a:p>
          <a:endParaRPr lang="en-ZA"/>
        </a:p>
      </dgm:t>
    </dgm:pt>
    <dgm:pt modelId="{376FC060-C4DB-4CB1-AD02-EB7BB71349F4}" type="sibTrans" cxnId="{445002CD-2BBB-4321-96FB-2EC8154A1208}">
      <dgm:prSet/>
      <dgm:spPr/>
      <dgm:t>
        <a:bodyPr/>
        <a:lstStyle/>
        <a:p>
          <a:endParaRPr lang="en-ZA"/>
        </a:p>
      </dgm:t>
    </dgm:pt>
    <dgm:pt modelId="{1740E10C-2948-469B-B9F1-E55EE0B356F6}">
      <dgm:prSet phldrT="[Text]" custT="1"/>
      <dgm:spPr/>
      <dgm:t>
        <a:bodyPr/>
        <a:lstStyle/>
        <a:p>
          <a:r>
            <a:rPr lang="en-US" sz="1400" b="1" dirty="0">
              <a:latin typeface="Arial" panose="020B0604020202020204" pitchFamily="34" charset="0"/>
              <a:cs typeface="Arial" panose="020B0604020202020204" pitchFamily="34" charset="0"/>
            </a:rPr>
            <a:t>SIX CPD</a:t>
          </a:r>
          <a:r>
            <a:rPr lang="en-US" sz="1400" b="1" baseline="0" dirty="0">
              <a:latin typeface="Arial" panose="020B0604020202020204" pitchFamily="34" charset="0"/>
              <a:cs typeface="Arial" panose="020B0604020202020204" pitchFamily="34" charset="0"/>
            </a:rPr>
            <a:t> ENTRIES</a:t>
          </a:r>
          <a:r>
            <a:rPr lang="en-US" sz="1400" b="1" dirty="0">
              <a:latin typeface="Arial" panose="020B0604020202020204" pitchFamily="34" charset="0"/>
              <a:cs typeface="Arial" panose="020B0604020202020204" pitchFamily="34" charset="0"/>
            </a:rPr>
            <a:t>:</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One outcome per Domain </a:t>
          </a:r>
        </a:p>
        <a:p>
          <a:r>
            <a:rPr lang="en-US" sz="1400" b="1" dirty="0">
              <a:latin typeface="Arial" panose="020B0604020202020204" pitchFamily="34" charset="0"/>
              <a:cs typeface="Arial" panose="020B0604020202020204" pitchFamily="34" charset="0"/>
            </a:rPr>
            <a:t>ASSESSMENT:</a:t>
          </a:r>
        </a:p>
        <a:p>
          <a:pPr>
            <a:buClr>
              <a:srgbClr val="5429F1"/>
            </a:buClr>
            <a:buFont typeface="Arial" pitchFamily="34" charset="0"/>
            <a:buChar char="•"/>
          </a:pPr>
          <a:r>
            <a:rPr lang="en-US" sz="1400" baseline="0" dirty="0">
              <a:latin typeface="Arial" panose="020B0604020202020204" pitchFamily="34" charset="0"/>
              <a:cs typeface="Arial" panose="020B0604020202020204" pitchFamily="34" charset="0"/>
            </a:rPr>
            <a:t>Results released </a:t>
          </a:r>
          <a:r>
            <a:rPr lang="en-US" sz="1400" dirty="0">
              <a:latin typeface="Arial" panose="020B0604020202020204" pitchFamily="34" charset="0"/>
              <a:cs typeface="Arial" panose="020B0604020202020204" pitchFamily="34" charset="0"/>
            </a:rPr>
            <a:t>two months from submission deadline</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Results for entries submitted after deadline will be released 2 months from the subsequent submission deadline</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RESUBMIT all entries ‘not yet successful’</a:t>
          </a:r>
        </a:p>
        <a:p>
          <a:r>
            <a:rPr lang="en-US" sz="1400" b="1" dirty="0">
              <a:latin typeface="Arial" panose="020B0604020202020204" pitchFamily="34" charset="0"/>
              <a:cs typeface="Arial" panose="020B0604020202020204" pitchFamily="34" charset="0"/>
            </a:rPr>
            <a:t>PROOF</a:t>
          </a:r>
          <a:r>
            <a:rPr lang="en-US" sz="1400" b="1" baseline="0" dirty="0">
              <a:latin typeface="Arial" panose="020B0604020202020204" pitchFamily="34" charset="0"/>
              <a:cs typeface="Arial" panose="020B0604020202020204" pitchFamily="34" charset="0"/>
            </a:rPr>
            <a:t> OF COMPETENCE </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Competent in 6 entries</a:t>
          </a:r>
        </a:p>
      </dgm:t>
    </dgm:pt>
    <dgm:pt modelId="{34A34B7C-F7C4-4E6C-8516-E59C7641930F}" type="parTrans" cxnId="{3D3C330E-9D18-4392-B12C-1D836E5CE8D9}">
      <dgm:prSet/>
      <dgm:spPr/>
      <dgm:t>
        <a:bodyPr/>
        <a:lstStyle/>
        <a:p>
          <a:endParaRPr lang="en-ZA"/>
        </a:p>
      </dgm:t>
    </dgm:pt>
    <dgm:pt modelId="{A2F636C0-4C03-4FB2-B636-0EA1FE4588BA}" type="sibTrans" cxnId="{3D3C330E-9D18-4392-B12C-1D836E5CE8D9}">
      <dgm:prSet/>
      <dgm:spPr/>
      <dgm:t>
        <a:bodyPr/>
        <a:lstStyle/>
        <a:p>
          <a:endParaRPr lang="en-ZA"/>
        </a:p>
      </dgm:t>
    </dgm:pt>
    <dgm:pt modelId="{B07F1C82-D01E-4253-B187-DFAC8010AEF3}">
      <dgm:prSet custT="1"/>
      <dgm:spPr/>
      <dgm:t>
        <a:bodyPr/>
        <a:lstStyle/>
        <a:p>
          <a:r>
            <a:rPr lang="en-ZA" sz="1400" b="1">
              <a:latin typeface="Arial" panose="020B0604020202020204" pitchFamily="34" charset="0"/>
              <a:cs typeface="Arial" panose="020B0604020202020204" pitchFamily="34" charset="0"/>
            </a:rPr>
            <a:t>INSTITUTIONAL </a:t>
          </a:r>
          <a:r>
            <a:rPr lang="en-ZA" sz="1400" b="1" baseline="0">
              <a:latin typeface="Arial" panose="020B0604020202020204" pitchFamily="34" charset="0"/>
              <a:cs typeface="Arial" panose="020B0604020202020204" pitchFamily="34" charset="0"/>
            </a:rPr>
            <a:t>/ COMMUNITY</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Submit 7 progress reports </a:t>
          </a:r>
        </a:p>
        <a:p>
          <a:r>
            <a:rPr lang="en-ZA" sz="1400" b="1" baseline="0">
              <a:latin typeface="Arial" panose="020B0604020202020204" pitchFamily="34" charset="0"/>
              <a:cs typeface="Arial" panose="020B0604020202020204" pitchFamily="34" charset="0"/>
            </a:rPr>
            <a:t>MANUFACTURING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Submit 9 progress reports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Declaration 400hrs </a:t>
          </a:r>
        </a:p>
        <a:p>
          <a:r>
            <a:rPr lang="en-ZA" sz="1400" b="1" baseline="0">
              <a:latin typeface="Arial" panose="020B0604020202020204" pitchFamily="34" charset="0"/>
              <a:cs typeface="Arial" panose="020B0604020202020204" pitchFamily="34" charset="0"/>
            </a:rPr>
            <a:t>ACADEMIA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Submit 3 progress reports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Declaration 400hrs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Achievement  of Masters Qualification </a:t>
          </a:r>
        </a:p>
        <a:p>
          <a:pPr>
            <a:buClrTx/>
            <a:buSzTx/>
            <a:buFontTx/>
            <a:buNone/>
          </a:pPr>
          <a:r>
            <a:rPr lang="en-US" sz="1400" b="1">
              <a:latin typeface="Arial" panose="020B0604020202020204" pitchFamily="34" charset="0"/>
              <a:cs typeface="Arial" panose="020B0604020202020204" pitchFamily="34" charset="0"/>
            </a:rPr>
            <a:t>PROOF</a:t>
          </a:r>
          <a:r>
            <a:rPr lang="en-US" sz="1400" b="1" baseline="0">
              <a:latin typeface="Arial" panose="020B0604020202020204" pitchFamily="34" charset="0"/>
              <a:cs typeface="Arial" panose="020B0604020202020204" pitchFamily="34" charset="0"/>
            </a:rPr>
            <a:t> OF </a:t>
          </a:r>
          <a:r>
            <a:rPr lang="en-US" sz="1300" b="1" baseline="0">
              <a:latin typeface="Arial" panose="020B0604020202020204" pitchFamily="34" charset="0"/>
              <a:cs typeface="Arial" panose="020B0604020202020204" pitchFamily="34" charset="0"/>
            </a:rPr>
            <a:t>COMPETENCE </a:t>
          </a:r>
        </a:p>
        <a:p>
          <a:pPr>
            <a:buClr>
              <a:srgbClr val="000066"/>
            </a:buClr>
            <a:buFont typeface="Arial" pitchFamily="34" charset="0"/>
            <a:buChar char="•"/>
          </a:pPr>
          <a:r>
            <a:rPr lang="en-ZA" sz="1300">
              <a:latin typeface="Arial" panose="020B0604020202020204" pitchFamily="34" charset="0"/>
              <a:cs typeface="Arial" panose="020B0604020202020204" pitchFamily="34" charset="0"/>
            </a:rPr>
            <a:t>Favourable reports from tutor</a:t>
          </a:r>
          <a:endParaRPr lang="en-ZA" sz="1300" dirty="0">
            <a:latin typeface="Arial" panose="020B0604020202020204" pitchFamily="34" charset="0"/>
            <a:cs typeface="Arial" panose="020B0604020202020204" pitchFamily="34" charset="0"/>
          </a:endParaRPr>
        </a:p>
      </dgm:t>
    </dgm:pt>
    <dgm:pt modelId="{CDFE8BB6-23E7-4266-9789-2BCAB1C93E80}" type="parTrans" cxnId="{AC0A8055-532A-457D-993E-64B3166F8200}">
      <dgm:prSet/>
      <dgm:spPr/>
      <dgm:t>
        <a:bodyPr/>
        <a:lstStyle/>
        <a:p>
          <a:endParaRPr lang="en-ZA"/>
        </a:p>
      </dgm:t>
    </dgm:pt>
    <dgm:pt modelId="{FD6DBDAC-E34A-40AA-8C75-4834172B0705}" type="sibTrans" cxnId="{AC0A8055-532A-457D-993E-64B3166F8200}">
      <dgm:prSet/>
      <dgm:spPr/>
      <dgm:t>
        <a:bodyPr/>
        <a:lstStyle/>
        <a:p>
          <a:endParaRPr lang="en-ZA"/>
        </a:p>
      </dgm:t>
    </dgm:pt>
    <dgm:pt modelId="{2250E91D-323B-4E39-97ED-1BD8AE9343FF}" type="pres">
      <dgm:prSet presAssocID="{F963D607-91D0-4E11-8B79-B116983A8BCE}" presName="Name0" presStyleCnt="0">
        <dgm:presLayoutVars>
          <dgm:dir/>
          <dgm:resizeHandles val="exact"/>
        </dgm:presLayoutVars>
      </dgm:prSet>
      <dgm:spPr/>
    </dgm:pt>
    <dgm:pt modelId="{ABB5320F-C4AC-4A28-BD26-365BC83787D6}" type="pres">
      <dgm:prSet presAssocID="{F963D607-91D0-4E11-8B79-B116983A8BCE}" presName="bkgdShp" presStyleLbl="alignAccFollowNode1" presStyleIdx="0" presStyleCnt="1" custScaleY="113484" custLinFactNeighborX="942" custLinFactNeighborY="87777"/>
      <dgm:spPr>
        <a:scene3d>
          <a:camera prst="orthographicFront">
            <a:rot lat="0" lon="0" rev="0"/>
          </a:camera>
          <a:lightRig rig="contrasting" dir="t">
            <a:rot lat="0" lon="0" rev="1500000"/>
          </a:lightRig>
        </a:scene3d>
        <a:sp3d prstMaterial="metal">
          <a:bevelT w="88900" h="88900"/>
        </a:sp3d>
      </dgm:spPr>
    </dgm:pt>
    <dgm:pt modelId="{980578E4-F950-45CE-A0B8-5C085D9EE549}" type="pres">
      <dgm:prSet presAssocID="{F963D607-91D0-4E11-8B79-B116983A8BCE}" presName="linComp" presStyleCnt="0"/>
      <dgm:spPr/>
    </dgm:pt>
    <dgm:pt modelId="{CE8F6D01-C771-4508-8E24-A4CBDFF5C4A3}" type="pres">
      <dgm:prSet presAssocID="{D84A3E63-18B9-4597-B304-8A915C6DED9C}" presName="compNode" presStyleCnt="0"/>
      <dgm:spPr/>
    </dgm:pt>
    <dgm:pt modelId="{B4D16E41-1025-4226-9160-B435097F59B3}" type="pres">
      <dgm:prSet presAssocID="{D84A3E63-18B9-4597-B304-8A915C6DED9C}" presName="node" presStyleLbl="node1" presStyleIdx="0" presStyleCnt="3" custScaleX="2000000" custScaleY="123341" custLinFactNeighborX="20183" custLinFactNeighborY="446">
        <dgm:presLayoutVars>
          <dgm:bulletEnabled val="1"/>
        </dgm:presLayoutVars>
      </dgm:prSet>
      <dgm:spPr/>
    </dgm:pt>
    <dgm:pt modelId="{FEEF7538-48BA-4657-8E90-036F6310D090}" type="pres">
      <dgm:prSet presAssocID="{D84A3E63-18B9-4597-B304-8A915C6DED9C}" presName="invisiNode" presStyleLbl="node1" presStyleIdx="0" presStyleCnt="3"/>
      <dgm:spPr/>
    </dgm:pt>
    <dgm:pt modelId="{9681E039-696B-4946-968A-68ABA404ABD7}" type="pres">
      <dgm:prSet presAssocID="{D84A3E63-18B9-4597-B304-8A915C6DED9C}" presName="imagNode" presStyleLbl="fgImgPlace1" presStyleIdx="0" presStyleCnt="3" custScaleX="1300283" custScaleY="847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dgm:spPr>
      <dgm:extLst>
        <a:ext uri="{E40237B7-FDA0-4F09-8148-C483321AD2D9}">
          <dgm14:cNvPr xmlns:dgm14="http://schemas.microsoft.com/office/drawing/2010/diagram" id="0" name="" descr="Laptop"/>
        </a:ext>
      </dgm:extLst>
    </dgm:pt>
    <dgm:pt modelId="{72473A7D-B2EA-40E0-AFB0-53FA41463E7C}" type="pres">
      <dgm:prSet presAssocID="{376FC060-C4DB-4CB1-AD02-EB7BB71349F4}" presName="sibTrans" presStyleLbl="sibTrans2D1" presStyleIdx="0" presStyleCnt="0"/>
      <dgm:spPr/>
    </dgm:pt>
    <dgm:pt modelId="{A16DA86C-1B71-4875-8C6F-9FDBB6959EC3}" type="pres">
      <dgm:prSet presAssocID="{1740E10C-2948-469B-B9F1-E55EE0B356F6}" presName="compNode" presStyleCnt="0"/>
      <dgm:spPr/>
    </dgm:pt>
    <dgm:pt modelId="{42B0F88E-7818-48B5-91C8-D9514512B2CD}" type="pres">
      <dgm:prSet presAssocID="{1740E10C-2948-469B-B9F1-E55EE0B356F6}" presName="node" presStyleLbl="node1" presStyleIdx="1" presStyleCnt="3" custScaleX="2000000" custScaleY="123341">
        <dgm:presLayoutVars>
          <dgm:bulletEnabled val="1"/>
        </dgm:presLayoutVars>
      </dgm:prSet>
      <dgm:spPr/>
    </dgm:pt>
    <dgm:pt modelId="{2C1E4D84-3394-4F4F-A1F5-25B632A0583E}" type="pres">
      <dgm:prSet presAssocID="{1740E10C-2948-469B-B9F1-E55EE0B356F6}" presName="invisiNode" presStyleLbl="node1" presStyleIdx="1" presStyleCnt="3"/>
      <dgm:spPr/>
    </dgm:pt>
    <dgm:pt modelId="{BAA3E23B-5B34-494E-876F-85572BCB7FF6}" type="pres">
      <dgm:prSet presAssocID="{1740E10C-2948-469B-B9F1-E55EE0B356F6}" presName="imagNode" presStyleLbl="fgImgPlace1" presStyleIdx="1" presStyleCnt="3" custScaleX="1454599" custScaleY="847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dgm:spPr>
      <dgm:extLst>
        <a:ext uri="{E40237B7-FDA0-4F09-8148-C483321AD2D9}">
          <dgm14:cNvPr xmlns:dgm14="http://schemas.microsoft.com/office/drawing/2010/diagram" id="0" name="" descr="Checklist"/>
        </a:ext>
      </dgm:extLst>
    </dgm:pt>
    <dgm:pt modelId="{5A0E6175-C575-44B5-B03C-16D44AA7BAD7}" type="pres">
      <dgm:prSet presAssocID="{A2F636C0-4C03-4FB2-B636-0EA1FE4588BA}" presName="sibTrans" presStyleLbl="sibTrans2D1" presStyleIdx="0" presStyleCnt="0"/>
      <dgm:spPr/>
    </dgm:pt>
    <dgm:pt modelId="{2873E9D0-D21F-4BB5-AE7C-BD15906D3B35}" type="pres">
      <dgm:prSet presAssocID="{B07F1C82-D01E-4253-B187-DFAC8010AEF3}" presName="compNode" presStyleCnt="0"/>
      <dgm:spPr/>
    </dgm:pt>
    <dgm:pt modelId="{2C102A36-CBC5-41CD-A974-3E6914EF8897}" type="pres">
      <dgm:prSet presAssocID="{B07F1C82-D01E-4253-B187-DFAC8010AEF3}" presName="node" presStyleLbl="node1" presStyleIdx="2" presStyleCnt="3" custScaleX="2000000" custScaleY="123341" custLinFactNeighborX="6727">
        <dgm:presLayoutVars>
          <dgm:bulletEnabled val="1"/>
        </dgm:presLayoutVars>
      </dgm:prSet>
      <dgm:spPr/>
    </dgm:pt>
    <dgm:pt modelId="{F760055C-3B72-4431-8300-50943D445985}" type="pres">
      <dgm:prSet presAssocID="{B07F1C82-D01E-4253-B187-DFAC8010AEF3}" presName="invisiNode" presStyleLbl="node1" presStyleIdx="2" presStyleCnt="3"/>
      <dgm:spPr/>
    </dgm:pt>
    <dgm:pt modelId="{DBC8F1A5-5DB9-48BF-8CD1-89D0FC621A63}" type="pres">
      <dgm:prSet presAssocID="{B07F1C82-D01E-4253-B187-DFAC8010AEF3}" presName="imagNode" presStyleLbl="fgImgPlace1" presStyleIdx="2" presStyleCnt="3" custScaleX="1488103" custScaleY="84769"/>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dgm:spPr>
      <dgm:extLst>
        <a:ext uri="{E40237B7-FDA0-4F09-8148-C483321AD2D9}">
          <dgm14:cNvPr xmlns:dgm14="http://schemas.microsoft.com/office/drawing/2010/diagram" id="0" name="" descr="Boardroom"/>
        </a:ext>
      </dgm:extLst>
    </dgm:pt>
  </dgm:ptLst>
  <dgm:cxnLst>
    <dgm:cxn modelId="{3D3C330E-9D18-4392-B12C-1D836E5CE8D9}" srcId="{F963D607-91D0-4E11-8B79-B116983A8BCE}" destId="{1740E10C-2948-469B-B9F1-E55EE0B356F6}" srcOrd="1" destOrd="0" parTransId="{34A34B7C-F7C4-4E6C-8516-E59C7641930F}" sibTransId="{A2F636C0-4C03-4FB2-B636-0EA1FE4588BA}"/>
    <dgm:cxn modelId="{1FE38E66-542E-4F14-8DF7-845912152694}" type="presOf" srcId="{A2F636C0-4C03-4FB2-B636-0EA1FE4588BA}" destId="{5A0E6175-C575-44B5-B03C-16D44AA7BAD7}" srcOrd="0" destOrd="0" presId="urn:microsoft.com/office/officeart/2005/8/layout/pList2"/>
    <dgm:cxn modelId="{AC0A8055-532A-457D-993E-64B3166F8200}" srcId="{F963D607-91D0-4E11-8B79-B116983A8BCE}" destId="{B07F1C82-D01E-4253-B187-DFAC8010AEF3}" srcOrd="2" destOrd="0" parTransId="{CDFE8BB6-23E7-4266-9789-2BCAB1C93E80}" sibTransId="{FD6DBDAC-E34A-40AA-8C75-4834172B0705}"/>
    <dgm:cxn modelId="{019F8D58-7A0D-4669-B951-FC2BB69EB1E9}" type="presOf" srcId="{F963D607-91D0-4E11-8B79-B116983A8BCE}" destId="{2250E91D-323B-4E39-97ED-1BD8AE9343FF}" srcOrd="0" destOrd="0" presId="urn:microsoft.com/office/officeart/2005/8/layout/pList2"/>
    <dgm:cxn modelId="{AF78205A-C466-4424-926A-659C93EF6A1A}" type="presOf" srcId="{B07F1C82-D01E-4253-B187-DFAC8010AEF3}" destId="{2C102A36-CBC5-41CD-A974-3E6914EF8897}" srcOrd="0" destOrd="0" presId="urn:microsoft.com/office/officeart/2005/8/layout/pList2"/>
    <dgm:cxn modelId="{14FE357D-5B79-44C0-8028-09C18B0C2DEF}" type="presOf" srcId="{376FC060-C4DB-4CB1-AD02-EB7BB71349F4}" destId="{72473A7D-B2EA-40E0-AFB0-53FA41463E7C}" srcOrd="0" destOrd="0" presId="urn:microsoft.com/office/officeart/2005/8/layout/pList2"/>
    <dgm:cxn modelId="{A0B749A8-D1AC-44B3-B6EF-B56288A7D4FF}" type="presOf" srcId="{D84A3E63-18B9-4597-B304-8A915C6DED9C}" destId="{B4D16E41-1025-4226-9160-B435097F59B3}" srcOrd="0" destOrd="0" presId="urn:microsoft.com/office/officeart/2005/8/layout/pList2"/>
    <dgm:cxn modelId="{445002CD-2BBB-4321-96FB-2EC8154A1208}" srcId="{F963D607-91D0-4E11-8B79-B116983A8BCE}" destId="{D84A3E63-18B9-4597-B304-8A915C6DED9C}" srcOrd="0" destOrd="0" parTransId="{D2198506-8550-48A5-9A29-0748A125295E}" sibTransId="{376FC060-C4DB-4CB1-AD02-EB7BB71349F4}"/>
    <dgm:cxn modelId="{EA01CCF2-E018-4707-8402-BA353D22C358}" type="presOf" srcId="{1740E10C-2948-469B-B9F1-E55EE0B356F6}" destId="{42B0F88E-7818-48B5-91C8-D9514512B2CD}" srcOrd="0" destOrd="0" presId="urn:microsoft.com/office/officeart/2005/8/layout/pList2"/>
    <dgm:cxn modelId="{25EF2F34-68E2-4900-8EB3-F8AEB63CF1A3}" type="presParOf" srcId="{2250E91D-323B-4E39-97ED-1BD8AE9343FF}" destId="{ABB5320F-C4AC-4A28-BD26-365BC83787D6}" srcOrd="0" destOrd="0" presId="urn:microsoft.com/office/officeart/2005/8/layout/pList2"/>
    <dgm:cxn modelId="{458DE7D0-04E7-4992-B293-DCDC5E0C6A22}" type="presParOf" srcId="{2250E91D-323B-4E39-97ED-1BD8AE9343FF}" destId="{980578E4-F950-45CE-A0B8-5C085D9EE549}" srcOrd="1" destOrd="0" presId="urn:microsoft.com/office/officeart/2005/8/layout/pList2"/>
    <dgm:cxn modelId="{AA624DE3-8D5F-4F1C-977B-D4A05E7CE5E6}" type="presParOf" srcId="{980578E4-F950-45CE-A0B8-5C085D9EE549}" destId="{CE8F6D01-C771-4508-8E24-A4CBDFF5C4A3}" srcOrd="0" destOrd="0" presId="urn:microsoft.com/office/officeart/2005/8/layout/pList2"/>
    <dgm:cxn modelId="{13EA4AC7-C2EA-463C-B3E1-5C53AFF9CDBF}" type="presParOf" srcId="{CE8F6D01-C771-4508-8E24-A4CBDFF5C4A3}" destId="{B4D16E41-1025-4226-9160-B435097F59B3}" srcOrd="0" destOrd="0" presId="urn:microsoft.com/office/officeart/2005/8/layout/pList2"/>
    <dgm:cxn modelId="{F9100D35-9DAD-4561-B846-000D39A83D27}" type="presParOf" srcId="{CE8F6D01-C771-4508-8E24-A4CBDFF5C4A3}" destId="{FEEF7538-48BA-4657-8E90-036F6310D090}" srcOrd="1" destOrd="0" presId="urn:microsoft.com/office/officeart/2005/8/layout/pList2"/>
    <dgm:cxn modelId="{A7ED057B-84DB-4313-873D-8341AF132E69}" type="presParOf" srcId="{CE8F6D01-C771-4508-8E24-A4CBDFF5C4A3}" destId="{9681E039-696B-4946-968A-68ABA404ABD7}" srcOrd="2" destOrd="0" presId="urn:microsoft.com/office/officeart/2005/8/layout/pList2"/>
    <dgm:cxn modelId="{386E1F58-D8E1-4DE0-AB46-48EA8B635B24}" type="presParOf" srcId="{980578E4-F950-45CE-A0B8-5C085D9EE549}" destId="{72473A7D-B2EA-40E0-AFB0-53FA41463E7C}" srcOrd="1" destOrd="0" presId="urn:microsoft.com/office/officeart/2005/8/layout/pList2"/>
    <dgm:cxn modelId="{5B2F8219-B414-47AF-93E4-95D8C413D912}" type="presParOf" srcId="{980578E4-F950-45CE-A0B8-5C085D9EE549}" destId="{A16DA86C-1B71-4875-8C6F-9FDBB6959EC3}" srcOrd="2" destOrd="0" presId="urn:microsoft.com/office/officeart/2005/8/layout/pList2"/>
    <dgm:cxn modelId="{AC895B33-E003-4803-AA28-F44A81DB87FD}" type="presParOf" srcId="{A16DA86C-1B71-4875-8C6F-9FDBB6959EC3}" destId="{42B0F88E-7818-48B5-91C8-D9514512B2CD}" srcOrd="0" destOrd="0" presId="urn:microsoft.com/office/officeart/2005/8/layout/pList2"/>
    <dgm:cxn modelId="{5891FEA5-41D2-4816-97FC-120AF3A80403}" type="presParOf" srcId="{A16DA86C-1B71-4875-8C6F-9FDBB6959EC3}" destId="{2C1E4D84-3394-4F4F-A1F5-25B632A0583E}" srcOrd="1" destOrd="0" presId="urn:microsoft.com/office/officeart/2005/8/layout/pList2"/>
    <dgm:cxn modelId="{B58309DA-1A27-482D-A80B-A458DA480CA5}" type="presParOf" srcId="{A16DA86C-1B71-4875-8C6F-9FDBB6959EC3}" destId="{BAA3E23B-5B34-494E-876F-85572BCB7FF6}" srcOrd="2" destOrd="0" presId="urn:microsoft.com/office/officeart/2005/8/layout/pList2"/>
    <dgm:cxn modelId="{452928C3-B711-441E-BAA2-61ECAE1C6A3D}" type="presParOf" srcId="{980578E4-F950-45CE-A0B8-5C085D9EE549}" destId="{5A0E6175-C575-44B5-B03C-16D44AA7BAD7}" srcOrd="3" destOrd="0" presId="urn:microsoft.com/office/officeart/2005/8/layout/pList2"/>
    <dgm:cxn modelId="{CA73C00C-6760-4527-8969-A1AB49CBA33D}" type="presParOf" srcId="{980578E4-F950-45CE-A0B8-5C085D9EE549}" destId="{2873E9D0-D21F-4BB5-AE7C-BD15906D3B35}" srcOrd="4" destOrd="0" presId="urn:microsoft.com/office/officeart/2005/8/layout/pList2"/>
    <dgm:cxn modelId="{61474CE3-F301-4C92-A771-8914F7F9AF96}" type="presParOf" srcId="{2873E9D0-D21F-4BB5-AE7C-BD15906D3B35}" destId="{2C102A36-CBC5-41CD-A974-3E6914EF8897}" srcOrd="0" destOrd="0" presId="urn:microsoft.com/office/officeart/2005/8/layout/pList2"/>
    <dgm:cxn modelId="{3E1768DA-FF7D-4652-BBBD-8C997D265BA6}" type="presParOf" srcId="{2873E9D0-D21F-4BB5-AE7C-BD15906D3B35}" destId="{F760055C-3B72-4431-8300-50943D445985}" srcOrd="1" destOrd="0" presId="urn:microsoft.com/office/officeart/2005/8/layout/pList2"/>
    <dgm:cxn modelId="{49B7B833-33F5-4FC1-A66C-20C3BF7B124C}" type="presParOf" srcId="{2873E9D0-D21F-4BB5-AE7C-BD15906D3B35}" destId="{DBC8F1A5-5DB9-48BF-8CD1-89D0FC621A6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A8DC03-0384-4B15-AF10-78F9B7379C3D}" type="doc">
      <dgm:prSet loTypeId="urn:microsoft.com/office/officeart/2005/8/layout/arrow3" loCatId="relationship" qsTypeId="urn:microsoft.com/office/officeart/2005/8/quickstyle/simple3" qsCatId="simple" csTypeId="urn:microsoft.com/office/officeart/2005/8/colors/colorful5" csCatId="colorful" phldr="1"/>
      <dgm:spPr/>
      <dgm:t>
        <a:bodyPr/>
        <a:lstStyle/>
        <a:p>
          <a:endParaRPr lang="en-ZA"/>
        </a:p>
      </dgm:t>
    </dgm:pt>
    <dgm:pt modelId="{869E2468-6AEF-4EAE-B780-E9199CACEB71}">
      <dgm:prSet phldrT="[Text]"/>
      <dgm:spPr/>
      <dgm:t>
        <a:bodyPr/>
        <a:lstStyle/>
        <a:p>
          <a:r>
            <a:rPr lang="en-US" b="1" dirty="0">
              <a:solidFill>
                <a:schemeClr val="bg1"/>
              </a:solidFill>
            </a:rPr>
            <a:t>Moving pharmacies for more pay ;</a:t>
          </a:r>
        </a:p>
        <a:p>
          <a:r>
            <a:rPr lang="en-US" b="1" dirty="0">
              <a:solidFill>
                <a:schemeClr val="bg1"/>
              </a:solidFill>
            </a:rPr>
            <a:t>Moving pharmacies for better hours.</a:t>
          </a:r>
          <a:endParaRPr lang="en-ZA" b="1" dirty="0">
            <a:solidFill>
              <a:schemeClr val="bg1"/>
            </a:solidFill>
          </a:endParaRPr>
        </a:p>
      </dgm:t>
    </dgm:pt>
    <dgm:pt modelId="{99107A13-6108-4724-81B3-A10708BA470F}" type="parTrans" cxnId="{747369FE-9F33-400C-983D-21B310AED498}">
      <dgm:prSet/>
      <dgm:spPr/>
      <dgm:t>
        <a:bodyPr/>
        <a:lstStyle/>
        <a:p>
          <a:endParaRPr lang="en-ZA"/>
        </a:p>
      </dgm:t>
    </dgm:pt>
    <dgm:pt modelId="{294B5C3B-CE2B-4ED6-A40D-5595B13FE9A5}" type="sibTrans" cxnId="{747369FE-9F33-400C-983D-21B310AED498}">
      <dgm:prSet/>
      <dgm:spPr/>
      <dgm:t>
        <a:bodyPr/>
        <a:lstStyle/>
        <a:p>
          <a:endParaRPr lang="en-ZA"/>
        </a:p>
      </dgm:t>
    </dgm:pt>
    <dgm:pt modelId="{5C0FDB62-6FCD-47F6-9308-83EC6D3FE64F}">
      <dgm:prSet phldrT="[Text]"/>
      <dgm:spPr/>
      <dgm:t>
        <a:bodyPr/>
        <a:lstStyle/>
        <a:p>
          <a:r>
            <a:rPr lang="en-US" b="1" dirty="0">
              <a:solidFill>
                <a:schemeClr val="bg1"/>
              </a:solidFill>
            </a:rPr>
            <a:t>The pharmacy has invested in you and your internship;</a:t>
          </a:r>
        </a:p>
        <a:p>
          <a:r>
            <a:rPr lang="en-US" b="1" dirty="0">
              <a:solidFill>
                <a:schemeClr val="bg1"/>
              </a:solidFill>
            </a:rPr>
            <a:t>You have taken an internship position that someone else could possibly have had.</a:t>
          </a:r>
          <a:endParaRPr lang="en-ZA" b="1" dirty="0">
            <a:solidFill>
              <a:schemeClr val="bg1"/>
            </a:solidFill>
          </a:endParaRPr>
        </a:p>
      </dgm:t>
    </dgm:pt>
    <dgm:pt modelId="{07E55014-CA4B-4368-AD56-7E34A0075CFA}" type="parTrans" cxnId="{B633E772-D943-4111-A3D6-F96459D2DC23}">
      <dgm:prSet/>
      <dgm:spPr/>
      <dgm:t>
        <a:bodyPr/>
        <a:lstStyle/>
        <a:p>
          <a:endParaRPr lang="en-ZA"/>
        </a:p>
      </dgm:t>
    </dgm:pt>
    <dgm:pt modelId="{EBA7C0CD-A257-4760-A740-D101D1954368}" type="sibTrans" cxnId="{B633E772-D943-4111-A3D6-F96459D2DC23}">
      <dgm:prSet/>
      <dgm:spPr/>
      <dgm:t>
        <a:bodyPr/>
        <a:lstStyle/>
        <a:p>
          <a:endParaRPr lang="en-ZA"/>
        </a:p>
      </dgm:t>
    </dgm:pt>
    <dgm:pt modelId="{B1807098-E05C-42A9-8312-D3A684708F3E}" type="pres">
      <dgm:prSet presAssocID="{1EA8DC03-0384-4B15-AF10-78F9B7379C3D}" presName="compositeShape" presStyleCnt="0">
        <dgm:presLayoutVars>
          <dgm:chMax val="2"/>
          <dgm:dir/>
          <dgm:resizeHandles val="exact"/>
        </dgm:presLayoutVars>
      </dgm:prSet>
      <dgm:spPr/>
    </dgm:pt>
    <dgm:pt modelId="{7B587725-80B7-466E-A7AC-185F3C9E0A1D}" type="pres">
      <dgm:prSet presAssocID="{1EA8DC03-0384-4B15-AF10-78F9B7379C3D}" presName="divider" presStyleLbl="fgShp" presStyleIdx="0" presStyleCnt="1"/>
      <dgm:spPr/>
    </dgm:pt>
    <dgm:pt modelId="{B82A3236-8628-454B-BFAE-4FC4A80BF08F}" type="pres">
      <dgm:prSet presAssocID="{869E2468-6AEF-4EAE-B780-E9199CACEB71}" presName="downArrow" presStyleLbl="node1" presStyleIdx="0" presStyleCnt="2"/>
      <dgm:spPr/>
    </dgm:pt>
    <dgm:pt modelId="{4329593B-FAAF-40F1-82B5-BF995FDDEF08}" type="pres">
      <dgm:prSet presAssocID="{869E2468-6AEF-4EAE-B780-E9199CACEB71}" presName="downArrowText" presStyleLbl="revTx" presStyleIdx="0" presStyleCnt="2" custLinFactNeighborX="6785">
        <dgm:presLayoutVars>
          <dgm:bulletEnabled val="1"/>
        </dgm:presLayoutVars>
      </dgm:prSet>
      <dgm:spPr/>
    </dgm:pt>
    <dgm:pt modelId="{2B7E2901-CD1F-4C27-92C8-A1692E368BA7}" type="pres">
      <dgm:prSet presAssocID="{5C0FDB62-6FCD-47F6-9308-83EC6D3FE64F}" presName="upArrow" presStyleLbl="node1" presStyleIdx="1" presStyleCnt="2"/>
      <dgm:spPr/>
    </dgm:pt>
    <dgm:pt modelId="{5E9F7DCE-AB70-476F-9460-B6BBC3D3284B}" type="pres">
      <dgm:prSet presAssocID="{5C0FDB62-6FCD-47F6-9308-83EC6D3FE64F}" presName="upArrowText" presStyleLbl="revTx" presStyleIdx="1" presStyleCnt="2">
        <dgm:presLayoutVars>
          <dgm:bulletEnabled val="1"/>
        </dgm:presLayoutVars>
      </dgm:prSet>
      <dgm:spPr/>
    </dgm:pt>
  </dgm:ptLst>
  <dgm:cxnLst>
    <dgm:cxn modelId="{3D17BF22-76B4-4190-88A4-8D2E8D253CBC}" type="presOf" srcId="{1EA8DC03-0384-4B15-AF10-78F9B7379C3D}" destId="{B1807098-E05C-42A9-8312-D3A684708F3E}" srcOrd="0" destOrd="0" presId="urn:microsoft.com/office/officeart/2005/8/layout/arrow3"/>
    <dgm:cxn modelId="{029F8E42-1B35-43DF-AD54-7CCA7DFC58D7}" type="presOf" srcId="{5C0FDB62-6FCD-47F6-9308-83EC6D3FE64F}" destId="{5E9F7DCE-AB70-476F-9460-B6BBC3D3284B}" srcOrd="0" destOrd="0" presId="urn:microsoft.com/office/officeart/2005/8/layout/arrow3"/>
    <dgm:cxn modelId="{B633E772-D943-4111-A3D6-F96459D2DC23}" srcId="{1EA8DC03-0384-4B15-AF10-78F9B7379C3D}" destId="{5C0FDB62-6FCD-47F6-9308-83EC6D3FE64F}" srcOrd="1" destOrd="0" parTransId="{07E55014-CA4B-4368-AD56-7E34A0075CFA}" sibTransId="{EBA7C0CD-A257-4760-A740-D101D1954368}"/>
    <dgm:cxn modelId="{3B18ACAB-315F-456C-B64A-E6AE3F1792CF}" type="presOf" srcId="{869E2468-6AEF-4EAE-B780-E9199CACEB71}" destId="{4329593B-FAAF-40F1-82B5-BF995FDDEF08}" srcOrd="0" destOrd="0" presId="urn:microsoft.com/office/officeart/2005/8/layout/arrow3"/>
    <dgm:cxn modelId="{747369FE-9F33-400C-983D-21B310AED498}" srcId="{1EA8DC03-0384-4B15-AF10-78F9B7379C3D}" destId="{869E2468-6AEF-4EAE-B780-E9199CACEB71}" srcOrd="0" destOrd="0" parTransId="{99107A13-6108-4724-81B3-A10708BA470F}" sibTransId="{294B5C3B-CE2B-4ED6-A40D-5595B13FE9A5}"/>
    <dgm:cxn modelId="{45A31C81-9F88-49DD-B8E7-72781523BCF7}" type="presParOf" srcId="{B1807098-E05C-42A9-8312-D3A684708F3E}" destId="{7B587725-80B7-466E-A7AC-185F3C9E0A1D}" srcOrd="0" destOrd="0" presId="urn:microsoft.com/office/officeart/2005/8/layout/arrow3"/>
    <dgm:cxn modelId="{34AE5152-486E-49D6-9701-B47191CCEAEC}" type="presParOf" srcId="{B1807098-E05C-42A9-8312-D3A684708F3E}" destId="{B82A3236-8628-454B-BFAE-4FC4A80BF08F}" srcOrd="1" destOrd="0" presId="urn:microsoft.com/office/officeart/2005/8/layout/arrow3"/>
    <dgm:cxn modelId="{32C9E4C2-A016-4FF9-9744-348BB88AFE2F}" type="presParOf" srcId="{B1807098-E05C-42A9-8312-D3A684708F3E}" destId="{4329593B-FAAF-40F1-82B5-BF995FDDEF08}" srcOrd="2" destOrd="0" presId="urn:microsoft.com/office/officeart/2005/8/layout/arrow3"/>
    <dgm:cxn modelId="{A5FDE259-3B18-4166-92A3-AA27497BBB7D}" type="presParOf" srcId="{B1807098-E05C-42A9-8312-D3A684708F3E}" destId="{2B7E2901-CD1F-4C27-92C8-A1692E368BA7}" srcOrd="3" destOrd="0" presId="urn:microsoft.com/office/officeart/2005/8/layout/arrow3"/>
    <dgm:cxn modelId="{3DF29835-F008-4797-ABAD-DDE1F91F3BAE}" type="presParOf" srcId="{B1807098-E05C-42A9-8312-D3A684708F3E}" destId="{5E9F7DCE-AB70-476F-9460-B6BBC3D3284B}"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3C088-89E4-4A85-A8A4-7F7710F0179D}">
      <dsp:nvSpPr>
        <dsp:cNvPr id="0" name=""/>
        <dsp:cNvSpPr/>
      </dsp:nvSpPr>
      <dsp:spPr>
        <a:xfrm>
          <a:off x="0" y="0"/>
          <a:ext cx="3106688" cy="1473398"/>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ZA" sz="3800" kern="1200" dirty="0"/>
            <a:t>Community</a:t>
          </a:r>
        </a:p>
      </dsp:txBody>
      <dsp:txXfrm>
        <a:off x="0" y="0"/>
        <a:ext cx="3106688" cy="1473398"/>
      </dsp:txXfrm>
    </dsp:sp>
    <dsp:sp modelId="{C47F0178-8A74-4AD6-AD46-D16B6E5908A1}">
      <dsp:nvSpPr>
        <dsp:cNvPr id="0" name=""/>
        <dsp:cNvSpPr/>
      </dsp:nvSpPr>
      <dsp:spPr>
        <a:xfrm>
          <a:off x="0" y="1549300"/>
          <a:ext cx="3106688" cy="1473398"/>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ZA" sz="3800" kern="1200" dirty="0"/>
            <a:t>Institutional</a:t>
          </a:r>
        </a:p>
      </dsp:txBody>
      <dsp:txXfrm>
        <a:off x="0" y="1549300"/>
        <a:ext cx="3106688" cy="1473398"/>
      </dsp:txXfrm>
    </dsp:sp>
    <dsp:sp modelId="{617DC328-E1BF-49B8-93FB-65B894C0270C}">
      <dsp:nvSpPr>
        <dsp:cNvPr id="0" name=""/>
        <dsp:cNvSpPr/>
      </dsp:nvSpPr>
      <dsp:spPr>
        <a:xfrm>
          <a:off x="0" y="3092774"/>
          <a:ext cx="3106688" cy="1473398"/>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ZA" sz="3800" kern="1200" dirty="0"/>
            <a:t>Manufacturing </a:t>
          </a:r>
        </a:p>
      </dsp:txBody>
      <dsp:txXfrm>
        <a:off x="0" y="3092774"/>
        <a:ext cx="3106688" cy="1473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F2A64-C3BB-44C8-9BF0-6E5D222B6093}">
      <dsp:nvSpPr>
        <dsp:cNvPr id="0" name=""/>
        <dsp:cNvSpPr/>
      </dsp:nvSpPr>
      <dsp:spPr>
        <a:xfrm>
          <a:off x="1553194" y="512490"/>
          <a:ext cx="3504618" cy="3504618"/>
        </a:xfrm>
        <a:prstGeom prst="blockArc">
          <a:avLst>
            <a:gd name="adj1" fmla="val 12600000"/>
            <a:gd name="adj2" fmla="val 16200000"/>
            <a:gd name="adj3" fmla="val 452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F15621-837F-4A02-ADE6-BF0355B1FD9F}">
      <dsp:nvSpPr>
        <dsp:cNvPr id="0" name=""/>
        <dsp:cNvSpPr/>
      </dsp:nvSpPr>
      <dsp:spPr>
        <a:xfrm>
          <a:off x="1553194" y="512490"/>
          <a:ext cx="3504618" cy="3504618"/>
        </a:xfrm>
        <a:prstGeom prst="blockArc">
          <a:avLst>
            <a:gd name="adj1" fmla="val 9000000"/>
            <a:gd name="adj2" fmla="val 12600000"/>
            <a:gd name="adj3" fmla="val 452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D7D93-4DE3-4494-9C54-2783238ED78D}">
      <dsp:nvSpPr>
        <dsp:cNvPr id="0" name=""/>
        <dsp:cNvSpPr/>
      </dsp:nvSpPr>
      <dsp:spPr>
        <a:xfrm>
          <a:off x="1553194" y="512490"/>
          <a:ext cx="3504618" cy="3504618"/>
        </a:xfrm>
        <a:prstGeom prst="blockArc">
          <a:avLst>
            <a:gd name="adj1" fmla="val 5400000"/>
            <a:gd name="adj2" fmla="val 9000000"/>
            <a:gd name="adj3" fmla="val 452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0DD751-39A1-435C-8A6E-3FE0B009EC0C}">
      <dsp:nvSpPr>
        <dsp:cNvPr id="0" name=""/>
        <dsp:cNvSpPr/>
      </dsp:nvSpPr>
      <dsp:spPr>
        <a:xfrm>
          <a:off x="1553194" y="512490"/>
          <a:ext cx="3504618" cy="3504618"/>
        </a:xfrm>
        <a:prstGeom prst="blockArc">
          <a:avLst>
            <a:gd name="adj1" fmla="val 1800000"/>
            <a:gd name="adj2" fmla="val 5400000"/>
            <a:gd name="adj3" fmla="val 452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E31E78-7700-4BAD-BF77-99CA412564BE}">
      <dsp:nvSpPr>
        <dsp:cNvPr id="0" name=""/>
        <dsp:cNvSpPr/>
      </dsp:nvSpPr>
      <dsp:spPr>
        <a:xfrm>
          <a:off x="1553194" y="512490"/>
          <a:ext cx="3504618" cy="3504618"/>
        </a:xfrm>
        <a:prstGeom prst="blockArc">
          <a:avLst>
            <a:gd name="adj1" fmla="val 19800000"/>
            <a:gd name="adj2" fmla="val 1800000"/>
            <a:gd name="adj3" fmla="val 452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B2FFB7-B6F6-4BC8-8A90-5FF88AA77875}">
      <dsp:nvSpPr>
        <dsp:cNvPr id="0" name=""/>
        <dsp:cNvSpPr/>
      </dsp:nvSpPr>
      <dsp:spPr>
        <a:xfrm>
          <a:off x="1553194" y="512490"/>
          <a:ext cx="3504618" cy="3504618"/>
        </a:xfrm>
        <a:prstGeom prst="blockArc">
          <a:avLst>
            <a:gd name="adj1" fmla="val 16200000"/>
            <a:gd name="adj2" fmla="val 19800000"/>
            <a:gd name="adj3" fmla="val 452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16FC4-60BB-4C89-93B1-7D17F8A59EE3}">
      <dsp:nvSpPr>
        <dsp:cNvPr id="0" name=""/>
        <dsp:cNvSpPr/>
      </dsp:nvSpPr>
      <dsp:spPr>
        <a:xfrm>
          <a:off x="2519478" y="1478774"/>
          <a:ext cx="1572050" cy="157205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ZA" sz="1500" b="1" kern="1200">
              <a:solidFill>
                <a:srgbClr val="002060"/>
              </a:solidFill>
            </a:rPr>
            <a:t>2018 Competency Standards for Pharmacists </a:t>
          </a:r>
          <a:endParaRPr lang="en-ZA" sz="1500" kern="1200" dirty="0">
            <a:solidFill>
              <a:srgbClr val="002060"/>
            </a:solidFill>
          </a:endParaRPr>
        </a:p>
      </dsp:txBody>
      <dsp:txXfrm>
        <a:off x="2749699" y="1708995"/>
        <a:ext cx="1111608" cy="1111608"/>
      </dsp:txXfrm>
    </dsp:sp>
    <dsp:sp modelId="{E7644515-40DD-4476-B117-8B4539AC5CE6}">
      <dsp:nvSpPr>
        <dsp:cNvPr id="0" name=""/>
        <dsp:cNvSpPr/>
      </dsp:nvSpPr>
      <dsp:spPr>
        <a:xfrm>
          <a:off x="2755285" y="1888"/>
          <a:ext cx="1100435" cy="1100435"/>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1</a:t>
          </a:r>
          <a:endParaRPr lang="en-ZA" sz="1400" kern="1200" dirty="0"/>
        </a:p>
      </dsp:txBody>
      <dsp:txXfrm>
        <a:off x="2916440" y="163043"/>
        <a:ext cx="778125" cy="778125"/>
      </dsp:txXfrm>
    </dsp:sp>
    <dsp:sp modelId="{70C417CD-255F-43A6-8AAF-230623B75B1F}">
      <dsp:nvSpPr>
        <dsp:cNvPr id="0" name=""/>
        <dsp:cNvSpPr/>
      </dsp:nvSpPr>
      <dsp:spPr>
        <a:xfrm>
          <a:off x="4238521" y="858235"/>
          <a:ext cx="1100435" cy="1100435"/>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2</a:t>
          </a:r>
          <a:endParaRPr lang="en-ZA" sz="1400" kern="1200" dirty="0"/>
        </a:p>
      </dsp:txBody>
      <dsp:txXfrm>
        <a:off x="4399676" y="1019390"/>
        <a:ext cx="778125" cy="778125"/>
      </dsp:txXfrm>
    </dsp:sp>
    <dsp:sp modelId="{0F472C29-2932-4BE3-BC71-7A7AA7DEBD6A}">
      <dsp:nvSpPr>
        <dsp:cNvPr id="0" name=""/>
        <dsp:cNvSpPr/>
      </dsp:nvSpPr>
      <dsp:spPr>
        <a:xfrm>
          <a:off x="4238521" y="2570929"/>
          <a:ext cx="1100435" cy="1100435"/>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3</a:t>
          </a:r>
          <a:endParaRPr lang="en-ZA" sz="1400" kern="1200" dirty="0"/>
        </a:p>
      </dsp:txBody>
      <dsp:txXfrm>
        <a:off x="4399676" y="2732084"/>
        <a:ext cx="778125" cy="778125"/>
      </dsp:txXfrm>
    </dsp:sp>
    <dsp:sp modelId="{6E1594ED-4A07-42D6-80A9-D01F9BD484B0}">
      <dsp:nvSpPr>
        <dsp:cNvPr id="0" name=""/>
        <dsp:cNvSpPr/>
      </dsp:nvSpPr>
      <dsp:spPr>
        <a:xfrm>
          <a:off x="2755285" y="3427275"/>
          <a:ext cx="1100435" cy="1100435"/>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4</a:t>
          </a:r>
          <a:endParaRPr lang="en-ZA" sz="1400" kern="1200" dirty="0"/>
        </a:p>
      </dsp:txBody>
      <dsp:txXfrm>
        <a:off x="2916440" y="3588430"/>
        <a:ext cx="778125" cy="778125"/>
      </dsp:txXfrm>
    </dsp:sp>
    <dsp:sp modelId="{8F665A38-9776-415C-AD4C-941057EBA2B9}">
      <dsp:nvSpPr>
        <dsp:cNvPr id="0" name=""/>
        <dsp:cNvSpPr/>
      </dsp:nvSpPr>
      <dsp:spPr>
        <a:xfrm>
          <a:off x="1272049" y="2570929"/>
          <a:ext cx="1100435" cy="1100435"/>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5</a:t>
          </a:r>
          <a:endParaRPr lang="en-ZA" sz="1400" kern="1200" dirty="0"/>
        </a:p>
      </dsp:txBody>
      <dsp:txXfrm>
        <a:off x="1433204" y="2732084"/>
        <a:ext cx="778125" cy="778125"/>
      </dsp:txXfrm>
    </dsp:sp>
    <dsp:sp modelId="{FC60D195-ED15-4FDE-9C3E-71F51C961F65}">
      <dsp:nvSpPr>
        <dsp:cNvPr id="0" name=""/>
        <dsp:cNvSpPr/>
      </dsp:nvSpPr>
      <dsp:spPr>
        <a:xfrm>
          <a:off x="1272049" y="858235"/>
          <a:ext cx="1100435" cy="1100435"/>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6</a:t>
          </a:r>
          <a:endParaRPr lang="en-ZA" sz="1400" kern="1200" dirty="0"/>
        </a:p>
      </dsp:txBody>
      <dsp:txXfrm>
        <a:off x="1433204" y="1019390"/>
        <a:ext cx="778125" cy="778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320F-C4AC-4A28-BD26-365BC83787D6}">
      <dsp:nvSpPr>
        <dsp:cNvPr id="0" name=""/>
        <dsp:cNvSpPr/>
      </dsp:nvSpPr>
      <dsp:spPr>
        <a:xfrm>
          <a:off x="0" y="2227167"/>
          <a:ext cx="7493925" cy="4142949"/>
        </a:xfrm>
        <a:prstGeom prst="roundRect">
          <a:avLst>
            <a:gd name="adj" fmla="val 10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681E039-696B-4946-968A-68ABA404ABD7}">
      <dsp:nvSpPr>
        <dsp:cNvPr id="0" name=""/>
        <dsp:cNvSpPr/>
      </dsp:nvSpPr>
      <dsp:spPr>
        <a:xfrm>
          <a:off x="1335168" y="1364625"/>
          <a:ext cx="724828" cy="687862"/>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a:noFill/>
        </a:ln>
        <a:effectLst/>
      </dsp:spPr>
      <dsp:style>
        <a:lnRef idx="0">
          <a:scrgbClr r="0" g="0" b="0"/>
        </a:lnRef>
        <a:fillRef idx="1">
          <a:scrgbClr r="0" g="0" b="0"/>
        </a:fillRef>
        <a:effectRef idx="2">
          <a:scrgbClr r="0" g="0" b="0"/>
        </a:effectRef>
        <a:fontRef idx="minor"/>
      </dsp:style>
    </dsp:sp>
    <dsp:sp modelId="{B4D16E41-1025-4226-9160-B435097F59B3}">
      <dsp:nvSpPr>
        <dsp:cNvPr id="0" name=""/>
        <dsp:cNvSpPr/>
      </dsp:nvSpPr>
      <dsp:spPr>
        <a:xfrm rot="10800000">
          <a:off x="117525" y="2444359"/>
          <a:ext cx="3512685" cy="3678573"/>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First (1</a:t>
          </a:r>
          <a:r>
            <a:rPr lang="en-GB" sz="1600" b="0" kern="1200" baseline="30000" dirty="0">
              <a:solidFill>
                <a:srgbClr val="002060"/>
              </a:solidFill>
            </a:rPr>
            <a:t>st</a:t>
          </a:r>
          <a:r>
            <a:rPr lang="en-GB" sz="1600" b="0" kern="1200" dirty="0">
              <a:solidFill>
                <a:srgbClr val="002060"/>
              </a:solidFill>
            </a:rPr>
            <a:t>) time must be in their sixth (6</a:t>
          </a:r>
          <a:r>
            <a:rPr lang="en-GB" sz="1600" b="0" kern="1200" baseline="30000" dirty="0">
              <a:solidFill>
                <a:srgbClr val="002060"/>
              </a:solidFill>
            </a:rPr>
            <a:t>th</a:t>
          </a:r>
          <a:r>
            <a:rPr lang="en-GB" sz="1600" b="0" kern="1200" dirty="0">
              <a:solidFill>
                <a:srgbClr val="002060"/>
              </a:solidFill>
            </a:rPr>
            <a:t>) month </a:t>
          </a:r>
        </a:p>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(completed a minimum of 5 months);</a:t>
          </a:r>
        </a:p>
        <a:p>
          <a:pPr marL="0" lvl="0" indent="0" algn="r" defTabSz="711200">
            <a:lnSpc>
              <a:spcPct val="90000"/>
            </a:lnSpc>
            <a:spcBef>
              <a:spcPct val="0"/>
            </a:spcBef>
            <a:spcAft>
              <a:spcPct val="35000"/>
            </a:spcAft>
            <a:buClr>
              <a:srgbClr val="C00000"/>
            </a:buClr>
            <a:buFont typeface="Arial" pitchFamily="34" charset="0"/>
            <a:buNone/>
          </a:pPr>
          <a:endParaRPr lang="en-GB" sz="1600" b="0" kern="1200" dirty="0">
            <a:solidFill>
              <a:srgbClr val="002060"/>
            </a:solidFill>
          </a:endParaRPr>
        </a:p>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Submit six (6) CPDS &amp; competent in three (3) submissions;</a:t>
          </a:r>
        </a:p>
        <a:p>
          <a:pPr marL="0" lvl="0" indent="0" algn="r" defTabSz="711200">
            <a:lnSpc>
              <a:spcPct val="90000"/>
            </a:lnSpc>
            <a:spcBef>
              <a:spcPct val="0"/>
            </a:spcBef>
            <a:spcAft>
              <a:spcPct val="35000"/>
            </a:spcAft>
            <a:buClr>
              <a:srgbClr val="C00000"/>
            </a:buClr>
            <a:buFont typeface="Arial" pitchFamily="34" charset="0"/>
            <a:buNone/>
          </a:pPr>
          <a:endParaRPr lang="en-GB" sz="1600" b="0" kern="1200" dirty="0">
            <a:solidFill>
              <a:srgbClr val="002060"/>
            </a:solidFill>
          </a:endParaRPr>
        </a:p>
        <a:p>
          <a:pPr marL="0" lvl="0" indent="0" algn="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Complete the practice examination; </a:t>
          </a:r>
        </a:p>
        <a:p>
          <a:pPr marL="0" lvl="0" indent="0" algn="r" defTabSz="711200">
            <a:lnSpc>
              <a:spcPct val="90000"/>
            </a:lnSpc>
            <a:spcBef>
              <a:spcPct val="0"/>
            </a:spcBef>
            <a:spcAft>
              <a:spcPct val="35000"/>
            </a:spcAft>
            <a:buClr>
              <a:srgbClr val="C00000"/>
            </a:buClr>
            <a:buFont typeface="Arial" pitchFamily="34" charset="0"/>
            <a:buNone/>
          </a:pPr>
          <a:endParaRPr lang="en-GB" sz="1600" b="0" kern="1200" dirty="0">
            <a:solidFill>
              <a:srgbClr val="002060"/>
            </a:solidFill>
          </a:endParaRPr>
        </a:p>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Tutor must have submitted the three (3) progress reports </a:t>
          </a:r>
        </a:p>
        <a:p>
          <a:pPr marL="0" lvl="0" indent="0" algn="r" defTabSz="711200">
            <a:lnSpc>
              <a:spcPct val="90000"/>
            </a:lnSpc>
            <a:spcBef>
              <a:spcPct val="0"/>
            </a:spcBef>
            <a:spcAft>
              <a:spcPct val="35000"/>
            </a:spcAft>
            <a:buClr>
              <a:srgbClr val="C00000"/>
            </a:buClr>
            <a:buFont typeface="Arial" pitchFamily="34" charset="0"/>
            <a:buNone/>
          </a:pPr>
          <a:r>
            <a:rPr lang="en-GB" sz="1600" b="1" kern="1200" dirty="0">
              <a:solidFill>
                <a:srgbClr val="002060"/>
              </a:solidFill>
            </a:rPr>
            <a:t>*</a:t>
          </a:r>
        </a:p>
      </dsp:txBody>
      <dsp:txXfrm rot="10800000">
        <a:off x="225552" y="2444359"/>
        <a:ext cx="3296631" cy="3570546"/>
      </dsp:txXfrm>
    </dsp:sp>
    <dsp:sp modelId="{BAA3E23B-5B34-494E-876F-85572BCB7FF6}">
      <dsp:nvSpPr>
        <dsp:cNvPr id="0" name=""/>
        <dsp:cNvSpPr/>
      </dsp:nvSpPr>
      <dsp:spPr>
        <a:xfrm>
          <a:off x="4284892" y="1344664"/>
          <a:ext cx="810852" cy="687862"/>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a:ln>
          <a:noFill/>
        </a:ln>
        <a:effectLst/>
      </dsp:spPr>
      <dsp:style>
        <a:lnRef idx="0">
          <a:scrgbClr r="0" g="0" b="0"/>
        </a:lnRef>
        <a:fillRef idx="1">
          <a:scrgbClr r="0" g="0" b="0"/>
        </a:fillRef>
        <a:effectRef idx="2">
          <a:scrgbClr r="0" g="0" b="0"/>
        </a:effectRef>
        <a:fontRef idx="minor"/>
      </dsp:style>
    </dsp:sp>
    <dsp:sp modelId="{42B0F88E-7818-48B5-91C8-D9514512B2CD}">
      <dsp:nvSpPr>
        <dsp:cNvPr id="0" name=""/>
        <dsp:cNvSpPr/>
      </dsp:nvSpPr>
      <dsp:spPr>
        <a:xfrm rot="10800000">
          <a:off x="3755744" y="2479425"/>
          <a:ext cx="3512685" cy="3650654"/>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ZA" sz="1600" b="0" kern="1200" dirty="0">
              <a:solidFill>
                <a:srgbClr val="002060"/>
              </a:solidFill>
            </a:rPr>
            <a:t>Interns in the ninth (9</a:t>
          </a:r>
          <a:r>
            <a:rPr lang="en-ZA" sz="1600" b="0" kern="1200" baseline="30000" dirty="0">
              <a:solidFill>
                <a:srgbClr val="002060"/>
              </a:solidFill>
            </a:rPr>
            <a:t>th</a:t>
          </a:r>
          <a:r>
            <a:rPr lang="en-ZA" sz="1600" b="0" kern="1200" dirty="0">
              <a:solidFill>
                <a:srgbClr val="002060"/>
              </a:solidFill>
            </a:rPr>
            <a:t>) month or more </a:t>
          </a:r>
        </a:p>
        <a:p>
          <a:pPr marL="0" lvl="0" indent="0" algn="ctr" defTabSz="711200">
            <a:lnSpc>
              <a:spcPct val="90000"/>
            </a:lnSpc>
            <a:spcBef>
              <a:spcPct val="0"/>
            </a:spcBef>
            <a:spcAft>
              <a:spcPct val="35000"/>
            </a:spcAft>
            <a:buNone/>
          </a:pPr>
          <a:r>
            <a:rPr lang="en-GB" sz="1600" b="0" kern="1200" dirty="0">
              <a:solidFill>
                <a:srgbClr val="002060"/>
              </a:solidFill>
            </a:rPr>
            <a:t>(completed a minimum of 8 months)</a:t>
          </a:r>
        </a:p>
        <a:p>
          <a:pPr marL="0" lvl="0" indent="0" algn="ctr" defTabSz="711200">
            <a:lnSpc>
              <a:spcPct val="90000"/>
            </a:lnSpc>
            <a:spcBef>
              <a:spcPct val="0"/>
            </a:spcBef>
            <a:spcAft>
              <a:spcPct val="35000"/>
            </a:spcAft>
            <a:buNone/>
          </a:pPr>
          <a:endParaRPr lang="en-ZA" sz="1600" b="0" kern="1200" dirty="0">
            <a:solidFill>
              <a:srgbClr val="002060"/>
            </a:solidFill>
          </a:endParaRPr>
        </a:p>
        <a:p>
          <a:pPr marL="0" lvl="0" indent="0" algn="ctr" defTabSz="711200">
            <a:lnSpc>
              <a:spcPct val="90000"/>
            </a:lnSpc>
            <a:spcBef>
              <a:spcPct val="0"/>
            </a:spcBef>
            <a:spcAft>
              <a:spcPct val="35000"/>
            </a:spcAft>
            <a:buNone/>
          </a:pPr>
          <a:r>
            <a:rPr lang="en-GB" sz="1600" b="0" kern="1200" dirty="0">
              <a:solidFill>
                <a:srgbClr val="002060"/>
              </a:solidFill>
            </a:rPr>
            <a:t>Submit and competent in six (6)  CPDS</a:t>
          </a:r>
        </a:p>
        <a:p>
          <a:pPr marL="0" lvl="0" indent="0" algn="ctr" defTabSz="711200">
            <a:lnSpc>
              <a:spcPct val="90000"/>
            </a:lnSpc>
            <a:spcBef>
              <a:spcPct val="0"/>
            </a:spcBef>
            <a:spcAft>
              <a:spcPct val="35000"/>
            </a:spcAft>
            <a:buNone/>
          </a:pPr>
          <a:endParaRPr lang="en-GB" sz="1600" b="0" kern="1200" dirty="0">
            <a:solidFill>
              <a:srgbClr val="002060"/>
            </a:solidFill>
          </a:endParaRPr>
        </a:p>
        <a:p>
          <a:pPr marL="0" lvl="0" indent="0" algn="ctr" defTabSz="711200">
            <a:lnSpc>
              <a:spcPct val="90000"/>
            </a:lnSpc>
            <a:spcBef>
              <a:spcPct val="0"/>
            </a:spcBef>
            <a:spcAft>
              <a:spcPct val="35000"/>
            </a:spcAft>
            <a:buNone/>
          </a:pPr>
          <a:r>
            <a:rPr lang="en-GB" sz="1600" b="0" kern="1200" dirty="0">
              <a:solidFill>
                <a:srgbClr val="002060"/>
              </a:solidFill>
            </a:rPr>
            <a:t>Complete the practice examination </a:t>
          </a:r>
        </a:p>
        <a:p>
          <a:pPr marL="0" lvl="0" indent="0" algn="ctr" defTabSz="711200">
            <a:lnSpc>
              <a:spcPct val="90000"/>
            </a:lnSpc>
            <a:spcBef>
              <a:spcPct val="0"/>
            </a:spcBef>
            <a:spcAft>
              <a:spcPct val="35000"/>
            </a:spcAft>
            <a:buNone/>
          </a:pPr>
          <a:endParaRPr lang="en-GB" sz="1600" b="0" kern="1200" dirty="0">
            <a:solidFill>
              <a:srgbClr val="002060"/>
            </a:solidFill>
          </a:endParaRPr>
        </a:p>
        <a:p>
          <a:pPr marL="0" lvl="0" indent="0" algn="ctr" defTabSz="711200">
            <a:lnSpc>
              <a:spcPct val="90000"/>
            </a:lnSpc>
            <a:spcBef>
              <a:spcPct val="0"/>
            </a:spcBef>
            <a:spcAft>
              <a:spcPct val="35000"/>
            </a:spcAft>
            <a:buNone/>
          </a:pPr>
          <a:r>
            <a:rPr lang="en-GB" sz="1600" b="0" kern="1200" dirty="0">
              <a:solidFill>
                <a:srgbClr val="002060"/>
              </a:solidFill>
            </a:rPr>
            <a:t>Tutor must have submitted four (4) progress reports</a:t>
          </a:r>
        </a:p>
        <a:p>
          <a:pPr marL="0" lvl="0" indent="0" algn="ctr" defTabSz="711200">
            <a:lnSpc>
              <a:spcPct val="90000"/>
            </a:lnSpc>
            <a:spcBef>
              <a:spcPct val="0"/>
            </a:spcBef>
            <a:spcAft>
              <a:spcPct val="35000"/>
            </a:spcAft>
            <a:buNone/>
          </a:pPr>
          <a:endParaRPr lang="en-GB" sz="1600" b="1" kern="1200" dirty="0">
            <a:solidFill>
              <a:srgbClr val="002060"/>
            </a:solidFill>
          </a:endParaRPr>
        </a:p>
      </dsp:txBody>
      <dsp:txXfrm rot="10800000">
        <a:off x="3863771" y="2479425"/>
        <a:ext cx="3296631" cy="3542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BF080-D92E-40FB-8C6B-C651524502E1}">
      <dsp:nvSpPr>
        <dsp:cNvPr id="0" name=""/>
        <dsp:cNvSpPr/>
      </dsp:nvSpPr>
      <dsp:spPr>
        <a:xfrm>
          <a:off x="1543"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RESIDENCE</a:t>
          </a:r>
        </a:p>
      </dsp:txBody>
      <dsp:txXfrm>
        <a:off x="1543" y="1600969"/>
        <a:ext cx="1618223" cy="1699388"/>
      </dsp:txXfrm>
    </dsp:sp>
    <dsp:sp modelId="{BDB41221-8EE0-489C-A62C-340C350D4625}">
      <dsp:nvSpPr>
        <dsp:cNvPr id="0" name=""/>
        <dsp:cNvSpPr/>
      </dsp:nvSpPr>
      <dsp:spPr>
        <a:xfrm>
          <a:off x="103285" y="156489"/>
          <a:ext cx="1414741" cy="141474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231E75-CE16-470A-9475-D1F8E3058DF5}">
      <dsp:nvSpPr>
        <dsp:cNvPr id="0" name=""/>
        <dsp:cNvSpPr/>
      </dsp:nvSpPr>
      <dsp:spPr>
        <a:xfrm>
          <a:off x="1668314"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WORK PLACE</a:t>
          </a:r>
        </a:p>
      </dsp:txBody>
      <dsp:txXfrm>
        <a:off x="1668314" y="1600969"/>
        <a:ext cx="1618223" cy="1699388"/>
      </dsp:txXfrm>
    </dsp:sp>
    <dsp:sp modelId="{E3FC1B0A-AB9D-4B89-8BBC-EDAE276B0802}">
      <dsp:nvSpPr>
        <dsp:cNvPr id="0" name=""/>
        <dsp:cNvSpPr/>
      </dsp:nvSpPr>
      <dsp:spPr>
        <a:xfrm>
          <a:off x="1770055" y="156489"/>
          <a:ext cx="1414741" cy="141474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DE823-0134-4B3C-82C3-6F3FD10530CA}">
      <dsp:nvSpPr>
        <dsp:cNvPr id="0" name=""/>
        <dsp:cNvSpPr/>
      </dsp:nvSpPr>
      <dsp:spPr>
        <a:xfrm>
          <a:off x="3317995"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ZA" sz="3200" kern="1200" dirty="0">
              <a:latin typeface="Arial" panose="020B0604020202020204" pitchFamily="34" charset="0"/>
              <a:cs typeface="Arial" panose="020B0604020202020204" pitchFamily="34" charset="0"/>
            </a:rPr>
            <a:t>SAPC</a:t>
          </a:r>
        </a:p>
      </dsp:txBody>
      <dsp:txXfrm>
        <a:off x="3317995" y="1600969"/>
        <a:ext cx="1618223" cy="1699388"/>
      </dsp:txXfrm>
    </dsp:sp>
    <dsp:sp modelId="{A9B36BAE-33ED-4CDD-A765-1B120C5753CB}">
      <dsp:nvSpPr>
        <dsp:cNvPr id="0" name=""/>
        <dsp:cNvSpPr/>
      </dsp:nvSpPr>
      <dsp:spPr>
        <a:xfrm>
          <a:off x="3376288" y="166307"/>
          <a:ext cx="1414741" cy="1414741"/>
        </a:xfrm>
        <a:prstGeom prst="ellipse">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E8453-616C-4C21-94BF-81B192D7AEC0}">
      <dsp:nvSpPr>
        <dsp:cNvPr id="0" name=""/>
        <dsp:cNvSpPr/>
      </dsp:nvSpPr>
      <dsp:spPr>
        <a:xfrm>
          <a:off x="5001854"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ZA" sz="1800" kern="1200" dirty="0"/>
        </a:p>
      </dsp:txBody>
      <dsp:txXfrm>
        <a:off x="5001854" y="1600969"/>
        <a:ext cx="1618223" cy="1699388"/>
      </dsp:txXfrm>
    </dsp:sp>
    <dsp:sp modelId="{CEBF23C5-C666-41D1-9549-6207C8E5B805}">
      <dsp:nvSpPr>
        <dsp:cNvPr id="0" name=""/>
        <dsp:cNvSpPr/>
      </dsp:nvSpPr>
      <dsp:spPr>
        <a:xfrm>
          <a:off x="5147113" y="134730"/>
          <a:ext cx="1414741" cy="1414741"/>
        </a:xfrm>
        <a:prstGeom prst="ellipse">
          <a:avLst/>
        </a:prstGeom>
        <a:blipFill rotWithShape="1">
          <a:blip xmlns:r="http://schemas.openxmlformats.org/officeDocument/2006/relationships" r:embed="rId6"/>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D916F-1ED3-4933-8871-FDECCFF2AD90}">
      <dsp:nvSpPr>
        <dsp:cNvPr id="0" name=""/>
        <dsp:cNvSpPr/>
      </dsp:nvSpPr>
      <dsp:spPr>
        <a:xfrm>
          <a:off x="-10" y="2891096"/>
          <a:ext cx="6621643" cy="1455794"/>
        </a:xfrm>
        <a:prstGeom prst="leftRight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320F-C4AC-4A28-BD26-365BC83787D6}">
      <dsp:nvSpPr>
        <dsp:cNvPr id="0" name=""/>
        <dsp:cNvSpPr/>
      </dsp:nvSpPr>
      <dsp:spPr>
        <a:xfrm>
          <a:off x="0" y="2049343"/>
          <a:ext cx="7646835" cy="2334716"/>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9681E039-696B-4946-968A-68ABA404ABD7}">
      <dsp:nvSpPr>
        <dsp:cNvPr id="0" name=""/>
        <dsp:cNvSpPr/>
      </dsp:nvSpPr>
      <dsp:spPr>
        <a:xfrm>
          <a:off x="229405" y="311295"/>
          <a:ext cx="2246257" cy="171212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B4D16E41-1025-4226-9160-B435097F59B3}">
      <dsp:nvSpPr>
        <dsp:cNvPr id="0" name=""/>
        <dsp:cNvSpPr/>
      </dsp:nvSpPr>
      <dsp:spPr>
        <a:xfrm rot="10800000">
          <a:off x="229405" y="2334716"/>
          <a:ext cx="2246257" cy="2853541"/>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ZA" sz="2700" kern="1200" dirty="0">
              <a:latin typeface="Arial" panose="020B0604020202020204" pitchFamily="34" charset="0"/>
              <a:cs typeface="Arial" panose="020B0604020202020204" pitchFamily="34" charset="0"/>
            </a:rPr>
            <a:t>Pre-registration</a:t>
          </a:r>
          <a:r>
            <a:rPr lang="en-ZA" sz="2700" kern="1200" dirty="0"/>
            <a:t>  Examination </a:t>
          </a:r>
        </a:p>
      </dsp:txBody>
      <dsp:txXfrm rot="10800000">
        <a:off x="298485" y="2334716"/>
        <a:ext cx="2108097" cy="2784461"/>
      </dsp:txXfrm>
    </dsp:sp>
    <dsp:sp modelId="{BAA3E23B-5B34-494E-876F-85572BCB7FF6}">
      <dsp:nvSpPr>
        <dsp:cNvPr id="0" name=""/>
        <dsp:cNvSpPr/>
      </dsp:nvSpPr>
      <dsp:spPr>
        <a:xfrm>
          <a:off x="2667628" y="311295"/>
          <a:ext cx="2246257" cy="171212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42B0F88E-7818-48B5-91C8-D9514512B2CD}">
      <dsp:nvSpPr>
        <dsp:cNvPr id="0" name=""/>
        <dsp:cNvSpPr/>
      </dsp:nvSpPr>
      <dsp:spPr>
        <a:xfrm rot="10800000">
          <a:off x="2700288" y="2334716"/>
          <a:ext cx="2246257" cy="2853541"/>
        </a:xfrm>
        <a:prstGeom prst="round2SameRect">
          <a:avLst>
            <a:gd name="adj1" fmla="val 10500"/>
            <a:gd name="adj2" fmla="val 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ZA" sz="2700" kern="1200" dirty="0">
              <a:latin typeface="Arial" panose="020B0604020202020204" pitchFamily="34" charset="0"/>
              <a:cs typeface="Arial" panose="020B0604020202020204" pitchFamily="34" charset="0"/>
            </a:rPr>
            <a:t>CPD Portfolio </a:t>
          </a:r>
        </a:p>
      </dsp:txBody>
      <dsp:txXfrm rot="10800000">
        <a:off x="2769368" y="2334716"/>
        <a:ext cx="2108097" cy="2784461"/>
      </dsp:txXfrm>
    </dsp:sp>
    <dsp:sp modelId="{DBC8F1A5-5DB9-48BF-8CD1-89D0FC621A63}">
      <dsp:nvSpPr>
        <dsp:cNvPr id="0" name=""/>
        <dsp:cNvSpPr/>
      </dsp:nvSpPr>
      <dsp:spPr>
        <a:xfrm>
          <a:off x="5171172" y="311295"/>
          <a:ext cx="2246257" cy="1712125"/>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2C102A36-CBC5-41CD-A974-3E6914EF8897}">
      <dsp:nvSpPr>
        <dsp:cNvPr id="0" name=""/>
        <dsp:cNvSpPr/>
      </dsp:nvSpPr>
      <dsp:spPr>
        <a:xfrm rot="10800000">
          <a:off x="5171172" y="2334716"/>
          <a:ext cx="2246257" cy="2853541"/>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ZA" sz="2700" kern="1200" dirty="0">
              <a:latin typeface="Arial" panose="020B0604020202020204" pitchFamily="34" charset="0"/>
              <a:cs typeface="Arial" panose="020B0604020202020204" pitchFamily="34" charset="0"/>
            </a:rPr>
            <a:t>Progress reports</a:t>
          </a:r>
        </a:p>
      </dsp:txBody>
      <dsp:txXfrm rot="10800000">
        <a:off x="5240252" y="2334716"/>
        <a:ext cx="2108097" cy="27844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320F-C4AC-4A28-BD26-365BC83787D6}">
      <dsp:nvSpPr>
        <dsp:cNvPr id="0" name=""/>
        <dsp:cNvSpPr/>
      </dsp:nvSpPr>
      <dsp:spPr>
        <a:xfrm>
          <a:off x="0" y="2194938"/>
          <a:ext cx="7646835" cy="3073861"/>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9681E039-696B-4946-968A-68ABA404ABD7}">
      <dsp:nvSpPr>
        <dsp:cNvPr id="0" name=""/>
        <dsp:cNvSpPr/>
      </dsp:nvSpPr>
      <dsp:spPr>
        <a:xfrm>
          <a:off x="652105" y="319240"/>
          <a:ext cx="1550144" cy="16837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D16E41-1025-4226-9160-B435097F59B3}">
      <dsp:nvSpPr>
        <dsp:cNvPr id="0" name=""/>
        <dsp:cNvSpPr/>
      </dsp:nvSpPr>
      <dsp:spPr>
        <a:xfrm rot="10800000">
          <a:off x="259079" y="2129093"/>
          <a:ext cx="2384318" cy="4083262"/>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Clr>
              <a:srgbClr val="C00000"/>
            </a:buClr>
            <a:buFont typeface="Arial" pitchFamily="34" charset="0"/>
            <a:buNone/>
          </a:pPr>
          <a:r>
            <a:rPr lang="en-US" sz="1400" b="1" kern="1200" dirty="0">
              <a:latin typeface="Arial" panose="020B0604020202020204" pitchFamily="34" charset="0"/>
              <a:cs typeface="Arial" panose="020B0604020202020204" pitchFamily="34" charset="0"/>
            </a:rPr>
            <a:t>ONLINE OPEN BOOK EXAMINATION: </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120 questions</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1 mark each </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NO negative marking  </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General practice: ± 70%</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Calculations: ± 30%</a:t>
          </a:r>
        </a:p>
        <a:p>
          <a:pPr marL="0" lvl="0" indent="0" algn="ctr" defTabSz="622300">
            <a:lnSpc>
              <a:spcPct val="90000"/>
            </a:lnSpc>
            <a:spcBef>
              <a:spcPct val="0"/>
            </a:spcBef>
            <a:spcAft>
              <a:spcPct val="35000"/>
            </a:spcAft>
            <a:buClr>
              <a:srgbClr val="C00000"/>
            </a:buClr>
            <a:buFont typeface="Arial" pitchFamily="34" charset="0"/>
            <a:buNone/>
          </a:pPr>
          <a:endParaRPr lang="en-US"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Clr>
              <a:srgbClr val="C00000"/>
            </a:buClr>
            <a:buFont typeface="Arial" pitchFamily="34" charset="0"/>
            <a:buNone/>
          </a:pPr>
          <a:r>
            <a:rPr lang="en-US" sz="1400" b="1" kern="1200" dirty="0">
              <a:latin typeface="Arial" panose="020B0604020202020204" pitchFamily="34" charset="0"/>
              <a:cs typeface="Arial" panose="020B0604020202020204" pitchFamily="34" charset="0"/>
            </a:rPr>
            <a:t>PASS MARK:</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General questions = 50%</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Calculations = 60% </a:t>
          </a:r>
          <a:endParaRPr lang="en-ZA" sz="1400" b="1"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Clr>
              <a:srgbClr val="C00000"/>
            </a:buClr>
            <a:buFont typeface="Arial" pitchFamily="34" charset="0"/>
            <a:buNone/>
          </a:pPr>
          <a:endParaRPr lang="en-ZA" sz="900" kern="1200" dirty="0">
            <a:latin typeface="Arial" panose="020B0604020202020204" pitchFamily="34" charset="0"/>
            <a:cs typeface="Arial" panose="020B0604020202020204" pitchFamily="34" charset="0"/>
          </a:endParaRPr>
        </a:p>
      </dsp:txBody>
      <dsp:txXfrm rot="10800000">
        <a:off x="332405" y="2129093"/>
        <a:ext cx="2237666" cy="4009936"/>
      </dsp:txXfrm>
    </dsp:sp>
    <dsp:sp modelId="{BAA3E23B-5B34-494E-876F-85572BCB7FF6}">
      <dsp:nvSpPr>
        <dsp:cNvPr id="0" name=""/>
        <dsp:cNvSpPr/>
      </dsp:nvSpPr>
      <dsp:spPr>
        <a:xfrm>
          <a:off x="2956360" y="319240"/>
          <a:ext cx="1734113" cy="168379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B0F88E-7818-48B5-91C8-D9514512B2CD}">
      <dsp:nvSpPr>
        <dsp:cNvPr id="0" name=""/>
        <dsp:cNvSpPr/>
      </dsp:nvSpPr>
      <dsp:spPr>
        <a:xfrm rot="10800000">
          <a:off x="2631258" y="2129093"/>
          <a:ext cx="2384318" cy="4083262"/>
        </a:xfrm>
        <a:prstGeom prst="round2SameRect">
          <a:avLst>
            <a:gd name="adj1" fmla="val 10500"/>
            <a:gd name="adj2" fmla="val 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SIX CPD</a:t>
          </a:r>
          <a:r>
            <a:rPr lang="en-US" sz="1400" b="1" kern="1200" baseline="0" dirty="0">
              <a:latin typeface="Arial" panose="020B0604020202020204" pitchFamily="34" charset="0"/>
              <a:cs typeface="Arial" panose="020B0604020202020204" pitchFamily="34" charset="0"/>
            </a:rPr>
            <a:t> ENTRIES</a:t>
          </a:r>
          <a:r>
            <a:rPr lang="en-US" sz="1400" b="1" kern="1200" dirty="0">
              <a:latin typeface="Arial" panose="020B0604020202020204" pitchFamily="34" charset="0"/>
              <a:cs typeface="Arial" panose="020B0604020202020204" pitchFamily="34" charset="0"/>
            </a:rPr>
            <a:t>:</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One outcome per Domain </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ASSESSMENT:</a:t>
          </a:r>
        </a:p>
        <a:p>
          <a:pPr marL="0" lvl="0" indent="0" algn="ctr" defTabSz="622300">
            <a:lnSpc>
              <a:spcPct val="90000"/>
            </a:lnSpc>
            <a:spcBef>
              <a:spcPct val="0"/>
            </a:spcBef>
            <a:spcAft>
              <a:spcPct val="35000"/>
            </a:spcAft>
            <a:buClr>
              <a:srgbClr val="5429F1"/>
            </a:buClr>
            <a:buFont typeface="Arial" pitchFamily="34" charset="0"/>
            <a:buNone/>
          </a:pPr>
          <a:r>
            <a:rPr lang="en-US" sz="1400" kern="1200" baseline="0" dirty="0">
              <a:latin typeface="Arial" panose="020B0604020202020204" pitchFamily="34" charset="0"/>
              <a:cs typeface="Arial" panose="020B0604020202020204" pitchFamily="34" charset="0"/>
            </a:rPr>
            <a:t>Results released </a:t>
          </a:r>
          <a:r>
            <a:rPr lang="en-US" sz="1400" kern="1200" dirty="0">
              <a:latin typeface="Arial" panose="020B0604020202020204" pitchFamily="34" charset="0"/>
              <a:cs typeface="Arial" panose="020B0604020202020204" pitchFamily="34" charset="0"/>
            </a:rPr>
            <a:t>two months from submission deadline</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Results for entries submitted after deadline will be released 2 months from the subsequent submission deadline</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RESUBMIT all entries ‘not yet successful’</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PROOF</a:t>
          </a:r>
          <a:r>
            <a:rPr lang="en-US" sz="1400" b="1" kern="1200" baseline="0" dirty="0">
              <a:latin typeface="Arial" panose="020B0604020202020204" pitchFamily="34" charset="0"/>
              <a:cs typeface="Arial" panose="020B0604020202020204" pitchFamily="34" charset="0"/>
            </a:rPr>
            <a:t> OF COMPETENCE </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Competent in 6 entries</a:t>
          </a:r>
        </a:p>
      </dsp:txBody>
      <dsp:txXfrm rot="10800000">
        <a:off x="2704584" y="2129093"/>
        <a:ext cx="2237666" cy="4009936"/>
      </dsp:txXfrm>
    </dsp:sp>
    <dsp:sp modelId="{DBC8F1A5-5DB9-48BF-8CD1-89D0FC621A63}">
      <dsp:nvSpPr>
        <dsp:cNvPr id="0" name=""/>
        <dsp:cNvSpPr/>
      </dsp:nvSpPr>
      <dsp:spPr>
        <a:xfrm>
          <a:off x="5332629" y="319240"/>
          <a:ext cx="1774055" cy="1683790"/>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102A36-CBC5-41CD-A974-3E6914EF8897}">
      <dsp:nvSpPr>
        <dsp:cNvPr id="0" name=""/>
        <dsp:cNvSpPr/>
      </dsp:nvSpPr>
      <dsp:spPr>
        <a:xfrm rot="10800000">
          <a:off x="5035517" y="2129093"/>
          <a:ext cx="2384318" cy="4083262"/>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ZA" sz="1400" b="1" kern="1200">
              <a:latin typeface="Arial" panose="020B0604020202020204" pitchFamily="34" charset="0"/>
              <a:cs typeface="Arial" panose="020B0604020202020204" pitchFamily="34" charset="0"/>
            </a:rPr>
            <a:t>INSTITUTIONAL </a:t>
          </a:r>
          <a:r>
            <a:rPr lang="en-ZA" sz="1400" b="1" kern="1200" baseline="0">
              <a:latin typeface="Arial" panose="020B0604020202020204" pitchFamily="34" charset="0"/>
              <a:cs typeface="Arial" panose="020B0604020202020204" pitchFamily="34" charset="0"/>
            </a:rPr>
            <a:t>/ COMMUNITY</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Submit 7 progress reports </a:t>
          </a:r>
        </a:p>
        <a:p>
          <a:pPr marL="0" lvl="0" indent="0" algn="ctr" defTabSz="622300">
            <a:lnSpc>
              <a:spcPct val="90000"/>
            </a:lnSpc>
            <a:spcBef>
              <a:spcPct val="0"/>
            </a:spcBef>
            <a:spcAft>
              <a:spcPct val="35000"/>
            </a:spcAft>
            <a:buNone/>
          </a:pPr>
          <a:r>
            <a:rPr lang="en-ZA" sz="1400" b="1" kern="1200" baseline="0">
              <a:latin typeface="Arial" panose="020B0604020202020204" pitchFamily="34" charset="0"/>
              <a:cs typeface="Arial" panose="020B0604020202020204" pitchFamily="34" charset="0"/>
            </a:rPr>
            <a:t>MANUFACTURING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Submit 9 progress reports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Declaration 400hrs </a:t>
          </a:r>
        </a:p>
        <a:p>
          <a:pPr marL="0" lvl="0" indent="0" algn="ctr" defTabSz="622300">
            <a:lnSpc>
              <a:spcPct val="90000"/>
            </a:lnSpc>
            <a:spcBef>
              <a:spcPct val="0"/>
            </a:spcBef>
            <a:spcAft>
              <a:spcPct val="35000"/>
            </a:spcAft>
            <a:buNone/>
          </a:pPr>
          <a:r>
            <a:rPr lang="en-ZA" sz="1400" b="1" kern="1200" baseline="0">
              <a:latin typeface="Arial" panose="020B0604020202020204" pitchFamily="34" charset="0"/>
              <a:cs typeface="Arial" panose="020B0604020202020204" pitchFamily="34" charset="0"/>
            </a:rPr>
            <a:t>ACADEMIA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Submit 3 progress reports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Declaration 400hrs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Achievement  of Masters Qualification </a:t>
          </a:r>
        </a:p>
        <a:p>
          <a:pPr marL="0" lvl="0" indent="0" algn="ctr" defTabSz="622300">
            <a:lnSpc>
              <a:spcPct val="90000"/>
            </a:lnSpc>
            <a:spcBef>
              <a:spcPct val="0"/>
            </a:spcBef>
            <a:spcAft>
              <a:spcPct val="35000"/>
            </a:spcAft>
            <a:buClrTx/>
            <a:buSzTx/>
            <a:buFontTx/>
            <a:buNone/>
          </a:pPr>
          <a:r>
            <a:rPr lang="en-US" sz="1400" b="1" kern="1200">
              <a:latin typeface="Arial" panose="020B0604020202020204" pitchFamily="34" charset="0"/>
              <a:cs typeface="Arial" panose="020B0604020202020204" pitchFamily="34" charset="0"/>
            </a:rPr>
            <a:t>PROOF</a:t>
          </a:r>
          <a:r>
            <a:rPr lang="en-US" sz="1400" b="1" kern="1200" baseline="0">
              <a:latin typeface="Arial" panose="020B0604020202020204" pitchFamily="34" charset="0"/>
              <a:cs typeface="Arial" panose="020B0604020202020204" pitchFamily="34" charset="0"/>
            </a:rPr>
            <a:t> OF </a:t>
          </a:r>
          <a:r>
            <a:rPr lang="en-US" sz="1300" b="1" kern="1200" baseline="0">
              <a:latin typeface="Arial" panose="020B0604020202020204" pitchFamily="34" charset="0"/>
              <a:cs typeface="Arial" panose="020B0604020202020204" pitchFamily="34" charset="0"/>
            </a:rPr>
            <a:t>COMPETENCE </a:t>
          </a:r>
        </a:p>
        <a:p>
          <a:pPr marL="0" lvl="0" indent="0" algn="ctr" defTabSz="622300">
            <a:lnSpc>
              <a:spcPct val="90000"/>
            </a:lnSpc>
            <a:spcBef>
              <a:spcPct val="0"/>
            </a:spcBef>
            <a:spcAft>
              <a:spcPct val="35000"/>
            </a:spcAft>
            <a:buClr>
              <a:srgbClr val="000066"/>
            </a:buClr>
            <a:buFont typeface="Arial" pitchFamily="34" charset="0"/>
            <a:buNone/>
          </a:pPr>
          <a:r>
            <a:rPr lang="en-ZA" sz="1300" kern="1200">
              <a:latin typeface="Arial" panose="020B0604020202020204" pitchFamily="34" charset="0"/>
              <a:cs typeface="Arial" panose="020B0604020202020204" pitchFamily="34" charset="0"/>
            </a:rPr>
            <a:t>Favourable reports from tutor</a:t>
          </a:r>
          <a:endParaRPr lang="en-ZA" sz="1300" kern="1200" dirty="0">
            <a:latin typeface="Arial" panose="020B0604020202020204" pitchFamily="34" charset="0"/>
            <a:cs typeface="Arial" panose="020B0604020202020204" pitchFamily="34" charset="0"/>
          </a:endParaRPr>
        </a:p>
      </dsp:txBody>
      <dsp:txXfrm rot="10800000">
        <a:off x="5108843" y="2129093"/>
        <a:ext cx="2237666" cy="40099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87725-80B7-466E-A7AC-185F3C9E0A1D}">
      <dsp:nvSpPr>
        <dsp:cNvPr id="0" name=""/>
        <dsp:cNvSpPr/>
      </dsp:nvSpPr>
      <dsp:spPr>
        <a:xfrm rot="21300000">
          <a:off x="25130" y="1633779"/>
          <a:ext cx="8138914" cy="932028"/>
        </a:xfrm>
        <a:prstGeom prst="mathMinus">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B82A3236-8628-454B-BFAE-4FC4A80BF08F}">
      <dsp:nvSpPr>
        <dsp:cNvPr id="0" name=""/>
        <dsp:cNvSpPr/>
      </dsp:nvSpPr>
      <dsp:spPr>
        <a:xfrm>
          <a:off x="982701" y="209979"/>
          <a:ext cx="2456752" cy="1679834"/>
        </a:xfrm>
        <a:prstGeom prst="downArrow">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29593B-FAAF-40F1-82B5-BF995FDDEF08}">
      <dsp:nvSpPr>
        <dsp:cNvPr id="0" name=""/>
        <dsp:cNvSpPr/>
      </dsp:nvSpPr>
      <dsp:spPr>
        <a:xfrm>
          <a:off x="4518066" y="0"/>
          <a:ext cx="2620536" cy="176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Moving pharmacies for more pay ;</a:t>
          </a:r>
        </a:p>
        <a:p>
          <a:pPr marL="0" lvl="0" indent="0" algn="ctr" defTabSz="711200">
            <a:lnSpc>
              <a:spcPct val="90000"/>
            </a:lnSpc>
            <a:spcBef>
              <a:spcPct val="0"/>
            </a:spcBef>
            <a:spcAft>
              <a:spcPct val="35000"/>
            </a:spcAft>
            <a:buNone/>
          </a:pPr>
          <a:r>
            <a:rPr lang="en-US" sz="1600" b="1" kern="1200" dirty="0">
              <a:solidFill>
                <a:schemeClr val="bg1"/>
              </a:solidFill>
            </a:rPr>
            <a:t>Moving pharmacies for better hours.</a:t>
          </a:r>
          <a:endParaRPr lang="en-ZA" sz="1600" b="1" kern="1200" dirty="0">
            <a:solidFill>
              <a:schemeClr val="bg1"/>
            </a:solidFill>
          </a:endParaRPr>
        </a:p>
      </dsp:txBody>
      <dsp:txXfrm>
        <a:off x="4518066" y="0"/>
        <a:ext cx="2620536" cy="1763826"/>
      </dsp:txXfrm>
    </dsp:sp>
    <dsp:sp modelId="{2B7E2901-CD1F-4C27-92C8-A1692E368BA7}">
      <dsp:nvSpPr>
        <dsp:cNvPr id="0" name=""/>
        <dsp:cNvSpPr/>
      </dsp:nvSpPr>
      <dsp:spPr>
        <a:xfrm>
          <a:off x="4749721" y="2309772"/>
          <a:ext cx="2456752" cy="1679834"/>
        </a:xfrm>
        <a:prstGeom prst="upArrow">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9F7DCE-AB70-476F-9460-B6BBC3D3284B}">
      <dsp:nvSpPr>
        <dsp:cNvPr id="0" name=""/>
        <dsp:cNvSpPr/>
      </dsp:nvSpPr>
      <dsp:spPr>
        <a:xfrm>
          <a:off x="1228376" y="2435760"/>
          <a:ext cx="2620536" cy="176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The pharmacy has invested in you and your internship;</a:t>
          </a:r>
        </a:p>
        <a:p>
          <a:pPr marL="0" lvl="0" indent="0" algn="ctr" defTabSz="711200">
            <a:lnSpc>
              <a:spcPct val="90000"/>
            </a:lnSpc>
            <a:spcBef>
              <a:spcPct val="0"/>
            </a:spcBef>
            <a:spcAft>
              <a:spcPct val="35000"/>
            </a:spcAft>
            <a:buNone/>
          </a:pPr>
          <a:r>
            <a:rPr lang="en-US" sz="1600" b="1" kern="1200" dirty="0">
              <a:solidFill>
                <a:schemeClr val="bg1"/>
              </a:solidFill>
            </a:rPr>
            <a:t>You have taken an internship position that someone else could possibly have had.</a:t>
          </a:r>
          <a:endParaRPr lang="en-ZA" sz="1600" b="1" kern="1200" dirty="0">
            <a:solidFill>
              <a:schemeClr val="bg1"/>
            </a:solidFill>
          </a:endParaRPr>
        </a:p>
      </dsp:txBody>
      <dsp:txXfrm>
        <a:off x="1228376" y="2435760"/>
        <a:ext cx="2620536" cy="176382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CBAA3-97A9-49F1-AE4A-B0764D24D8E2}" type="datetimeFigureOut">
              <a:rPr lang="en-ZA" smtClean="0"/>
              <a:t>2024/05/31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8FA4B-8607-46EC-A4ED-0F487E67FC2A}" type="slidenum">
              <a:rPr lang="en-ZA" smtClean="0"/>
              <a:t>‹#›</a:t>
            </a:fld>
            <a:endParaRPr lang="en-ZA"/>
          </a:p>
        </p:txBody>
      </p:sp>
    </p:spTree>
    <p:extLst>
      <p:ext uri="{BB962C8B-B14F-4D97-AF65-F5344CB8AC3E}">
        <p14:creationId xmlns:p14="http://schemas.microsoft.com/office/powerpoint/2010/main" val="169199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1</a:t>
            </a:fld>
            <a:endParaRPr lang="en-ZA" dirty="0"/>
          </a:p>
        </p:txBody>
      </p:sp>
    </p:spTree>
    <p:extLst>
      <p:ext uri="{BB962C8B-B14F-4D97-AF65-F5344CB8AC3E}">
        <p14:creationId xmlns:p14="http://schemas.microsoft.com/office/powerpoint/2010/main" val="211838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10</a:t>
            </a:fld>
            <a:endParaRPr lang="en-US"/>
          </a:p>
        </p:txBody>
      </p:sp>
    </p:spTree>
    <p:extLst>
      <p:ext uri="{BB962C8B-B14F-4D97-AF65-F5344CB8AC3E}">
        <p14:creationId xmlns:p14="http://schemas.microsoft.com/office/powerpoint/2010/main" val="391760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11</a:t>
            </a:fld>
            <a:endParaRPr lang="en-US"/>
          </a:p>
        </p:txBody>
      </p:sp>
    </p:spTree>
    <p:extLst>
      <p:ext uri="{BB962C8B-B14F-4D97-AF65-F5344CB8AC3E}">
        <p14:creationId xmlns:p14="http://schemas.microsoft.com/office/powerpoint/2010/main" val="278612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12</a:t>
            </a:fld>
            <a:endParaRPr lang="en-US"/>
          </a:p>
        </p:txBody>
      </p:sp>
    </p:spTree>
    <p:extLst>
      <p:ext uri="{BB962C8B-B14F-4D97-AF65-F5344CB8AC3E}">
        <p14:creationId xmlns:p14="http://schemas.microsoft.com/office/powerpoint/2010/main" val="2727908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84138" y="744538"/>
            <a:ext cx="6615112" cy="3722687"/>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dirty="0"/>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27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9DFFFE9F-7D43-4075-8D92-4686D62AC79B}" type="slidenum">
              <a:rPr lang="en-US" altLang="en-US" sz="1200" i="0" u="none"/>
              <a:pPr/>
              <a:t>13</a:t>
            </a:fld>
            <a:endParaRPr lang="en-US" altLang="en-US" sz="1200" i="0" u="none"/>
          </a:p>
        </p:txBody>
      </p:sp>
    </p:spTree>
    <p:extLst>
      <p:ext uri="{BB962C8B-B14F-4D97-AF65-F5344CB8AC3E}">
        <p14:creationId xmlns:p14="http://schemas.microsoft.com/office/powerpoint/2010/main" val="3959216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14</a:t>
            </a:fld>
            <a:endParaRPr lang="en-US" altLang="en-US" sz="1200" i="0" u="none"/>
          </a:p>
        </p:txBody>
      </p:sp>
    </p:spTree>
    <p:extLst>
      <p:ext uri="{BB962C8B-B14F-4D97-AF65-F5344CB8AC3E}">
        <p14:creationId xmlns:p14="http://schemas.microsoft.com/office/powerpoint/2010/main" val="344747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15</a:t>
            </a:fld>
            <a:endParaRPr lang="en-US" dirty="0"/>
          </a:p>
        </p:txBody>
      </p:sp>
    </p:spTree>
    <p:extLst>
      <p:ext uri="{BB962C8B-B14F-4D97-AF65-F5344CB8AC3E}">
        <p14:creationId xmlns:p14="http://schemas.microsoft.com/office/powerpoint/2010/main" val="122246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16</a:t>
            </a:fld>
            <a:endParaRPr lang="en-US"/>
          </a:p>
        </p:txBody>
      </p:sp>
    </p:spTree>
    <p:extLst>
      <p:ext uri="{BB962C8B-B14F-4D97-AF65-F5344CB8AC3E}">
        <p14:creationId xmlns:p14="http://schemas.microsoft.com/office/powerpoint/2010/main" val="232965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General approach for tackling more difficult dilution questions</a:t>
            </a: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17</a:t>
            </a:fld>
            <a:endParaRPr lang="en-US"/>
          </a:p>
        </p:txBody>
      </p:sp>
    </p:spTree>
    <p:extLst>
      <p:ext uri="{BB962C8B-B14F-4D97-AF65-F5344CB8AC3E}">
        <p14:creationId xmlns:p14="http://schemas.microsoft.com/office/powerpoint/2010/main" val="111269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18</a:t>
            </a:fld>
            <a:endParaRPr lang="en-ZA"/>
          </a:p>
        </p:txBody>
      </p:sp>
    </p:spTree>
    <p:extLst>
      <p:ext uri="{BB962C8B-B14F-4D97-AF65-F5344CB8AC3E}">
        <p14:creationId xmlns:p14="http://schemas.microsoft.com/office/powerpoint/2010/main" val="2634478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19</a:t>
            </a:fld>
            <a:endParaRPr lang="en-US"/>
          </a:p>
        </p:txBody>
      </p:sp>
    </p:spTree>
    <p:extLst>
      <p:ext uri="{BB962C8B-B14F-4D97-AF65-F5344CB8AC3E}">
        <p14:creationId xmlns:p14="http://schemas.microsoft.com/office/powerpoint/2010/main" val="226115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t>Mulalo</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2</a:t>
            </a:fld>
            <a:endParaRPr lang="en-ZA"/>
          </a:p>
        </p:txBody>
      </p:sp>
    </p:spTree>
    <p:extLst>
      <p:ext uri="{BB962C8B-B14F-4D97-AF65-F5344CB8AC3E}">
        <p14:creationId xmlns:p14="http://schemas.microsoft.com/office/powerpoint/2010/main" val="2803449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20</a:t>
            </a:fld>
            <a:endParaRPr lang="en-US"/>
          </a:p>
        </p:txBody>
      </p:sp>
    </p:spTree>
    <p:extLst>
      <p:ext uri="{BB962C8B-B14F-4D97-AF65-F5344CB8AC3E}">
        <p14:creationId xmlns:p14="http://schemas.microsoft.com/office/powerpoint/2010/main" val="276274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21</a:t>
            </a:fld>
            <a:endParaRPr lang="en-US"/>
          </a:p>
        </p:txBody>
      </p:sp>
    </p:spTree>
    <p:extLst>
      <p:ext uri="{BB962C8B-B14F-4D97-AF65-F5344CB8AC3E}">
        <p14:creationId xmlns:p14="http://schemas.microsoft.com/office/powerpoint/2010/main" val="302968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22</a:t>
            </a:fld>
            <a:endParaRPr lang="en-US"/>
          </a:p>
        </p:txBody>
      </p:sp>
    </p:spTree>
    <p:extLst>
      <p:ext uri="{BB962C8B-B14F-4D97-AF65-F5344CB8AC3E}">
        <p14:creationId xmlns:p14="http://schemas.microsoft.com/office/powerpoint/2010/main" val="55039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23</a:t>
            </a:fld>
            <a:endParaRPr lang="en-US"/>
          </a:p>
        </p:txBody>
      </p:sp>
    </p:spTree>
    <p:extLst>
      <p:ext uri="{BB962C8B-B14F-4D97-AF65-F5344CB8AC3E}">
        <p14:creationId xmlns:p14="http://schemas.microsoft.com/office/powerpoint/2010/main" val="79486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Prof </a:t>
            </a:r>
            <a:r>
              <a:rPr lang="en-GB" dirty="0" err="1"/>
              <a:t>Steenekamp</a:t>
            </a:r>
            <a:r>
              <a:rPr lang="en-Z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where W=Weight of the added substance (g/100ml);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a=Freezing point depression of the unadjusted hypotonic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 b=Freezing point depression of a 1% w/v solution of the adjusting substance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24</a:t>
            </a:fld>
            <a:endParaRPr lang="en-US"/>
          </a:p>
        </p:txBody>
      </p:sp>
    </p:spTree>
    <p:extLst>
      <p:ext uri="{BB962C8B-B14F-4D97-AF65-F5344CB8AC3E}">
        <p14:creationId xmlns:p14="http://schemas.microsoft.com/office/powerpoint/2010/main" val="2100195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25</a:t>
            </a:fld>
            <a:endParaRPr lang="en-US"/>
          </a:p>
        </p:txBody>
      </p:sp>
    </p:spTree>
    <p:extLst>
      <p:ext uri="{BB962C8B-B14F-4D97-AF65-F5344CB8AC3E}">
        <p14:creationId xmlns:p14="http://schemas.microsoft.com/office/powerpoint/2010/main" val="216782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 </a:t>
            </a:r>
          </a:p>
        </p:txBody>
      </p:sp>
      <p:sp>
        <p:nvSpPr>
          <p:cNvPr id="4" name="Slide Number Placeholder 3"/>
          <p:cNvSpPr>
            <a:spLocks noGrp="1"/>
          </p:cNvSpPr>
          <p:nvPr>
            <p:ph type="sldNum" sz="quarter" idx="5"/>
          </p:nvPr>
        </p:nvSpPr>
        <p:spPr/>
        <p:txBody>
          <a:bodyPr/>
          <a:lstStyle/>
          <a:p>
            <a:fld id="{7C4E7652-46AF-4259-BAE2-54978EA077CD}" type="slidenum">
              <a:rPr lang="en-US" smtClean="0"/>
              <a:pPr/>
              <a:t>26</a:t>
            </a:fld>
            <a:endParaRPr lang="en-US"/>
          </a:p>
        </p:txBody>
      </p:sp>
    </p:spTree>
    <p:extLst>
      <p:ext uri="{BB962C8B-B14F-4D97-AF65-F5344CB8AC3E}">
        <p14:creationId xmlns:p14="http://schemas.microsoft.com/office/powerpoint/2010/main" val="3559830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27</a:t>
            </a:fld>
            <a:endParaRPr lang="en-US"/>
          </a:p>
        </p:txBody>
      </p:sp>
    </p:spTree>
    <p:extLst>
      <p:ext uri="{BB962C8B-B14F-4D97-AF65-F5344CB8AC3E}">
        <p14:creationId xmlns:p14="http://schemas.microsoft.com/office/powerpoint/2010/main" val="61745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28</a:t>
            </a:fld>
            <a:endParaRPr lang="en-US"/>
          </a:p>
        </p:txBody>
      </p:sp>
    </p:spTree>
    <p:extLst>
      <p:ext uri="{BB962C8B-B14F-4D97-AF65-F5344CB8AC3E}">
        <p14:creationId xmlns:p14="http://schemas.microsoft.com/office/powerpoint/2010/main" val="1720100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73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solidFill>
                <a:prstClr val="black"/>
              </a:solidFill>
            </a:endParaRPr>
          </a:p>
        </p:txBody>
      </p:sp>
      <p:sp>
        <p:nvSpPr>
          <p:cNvPr id="573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solidFill>
                <a:prstClr val="black"/>
              </a:solidFill>
            </a:endParaRPr>
          </a:p>
        </p:txBody>
      </p:sp>
      <p:sp>
        <p:nvSpPr>
          <p:cNvPr id="5735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2EFE47C7-E1B6-4BF8-BF18-4B50D4CAF70B}" type="slidenum">
              <a:rPr lang="en-US" altLang="en-US" sz="1200" i="0" u="none">
                <a:solidFill>
                  <a:prstClr val="black"/>
                </a:solidFill>
              </a:rPr>
              <a:pPr/>
              <a:t>29</a:t>
            </a:fld>
            <a:endParaRPr lang="en-US" altLang="en-US" sz="1200" i="0" u="none">
              <a:solidFill>
                <a:prstClr val="black"/>
              </a:solidFill>
            </a:endParaRPr>
          </a:p>
        </p:txBody>
      </p:sp>
    </p:spTree>
    <p:extLst>
      <p:ext uri="{BB962C8B-B14F-4D97-AF65-F5344CB8AC3E}">
        <p14:creationId xmlns:p14="http://schemas.microsoft.com/office/powerpoint/2010/main" val="188753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3</a:t>
            </a:fld>
            <a:endParaRPr lang="en-ZA"/>
          </a:p>
        </p:txBody>
      </p:sp>
    </p:spTree>
    <p:extLst>
      <p:ext uri="{BB962C8B-B14F-4D97-AF65-F5344CB8AC3E}">
        <p14:creationId xmlns:p14="http://schemas.microsoft.com/office/powerpoint/2010/main" val="3934740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Annemarie</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30</a:t>
            </a:fld>
            <a:endParaRPr lang="en-US"/>
          </a:p>
        </p:txBody>
      </p:sp>
    </p:spTree>
    <p:extLst>
      <p:ext uri="{BB962C8B-B14F-4D97-AF65-F5344CB8AC3E}">
        <p14:creationId xmlns:p14="http://schemas.microsoft.com/office/powerpoint/2010/main" val="1283732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31</a:t>
            </a:fld>
            <a:endParaRPr lang="en-ZA"/>
          </a:p>
        </p:txBody>
      </p:sp>
    </p:spTree>
    <p:extLst>
      <p:ext uri="{BB962C8B-B14F-4D97-AF65-F5344CB8AC3E}">
        <p14:creationId xmlns:p14="http://schemas.microsoft.com/office/powerpoint/2010/main" val="346970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32</a:t>
            </a:fld>
            <a:endParaRPr lang="en-US"/>
          </a:p>
        </p:txBody>
      </p:sp>
    </p:spTree>
    <p:extLst>
      <p:ext uri="{BB962C8B-B14F-4D97-AF65-F5344CB8AC3E}">
        <p14:creationId xmlns:p14="http://schemas.microsoft.com/office/powerpoint/2010/main" val="2964461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33</a:t>
            </a:fld>
            <a:endParaRPr lang="en-US"/>
          </a:p>
        </p:txBody>
      </p:sp>
    </p:spTree>
    <p:extLst>
      <p:ext uri="{BB962C8B-B14F-4D97-AF65-F5344CB8AC3E}">
        <p14:creationId xmlns:p14="http://schemas.microsoft.com/office/powerpoint/2010/main" val="4264255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34</a:t>
            </a:fld>
            <a:endParaRPr lang="en-US"/>
          </a:p>
        </p:txBody>
      </p:sp>
    </p:spTree>
    <p:extLst>
      <p:ext uri="{BB962C8B-B14F-4D97-AF65-F5344CB8AC3E}">
        <p14:creationId xmlns:p14="http://schemas.microsoft.com/office/powerpoint/2010/main" val="2783532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Annemarie</a:t>
            </a: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Resources to use for formulation questions in which the function of an excipient is asked i.e., Martindale and The Handbook of Manufacturing Excipients </a:t>
            </a:r>
            <a:endParaRPr lang="en-GB" sz="1800" dirty="0">
              <a:effectLst/>
              <a:latin typeface="Arial" panose="020B0604020202020204" pitchFamily="34" charset="0"/>
            </a:endParaRPr>
          </a:p>
          <a:p>
            <a:endParaRPr lang="en-ZA" dirty="0"/>
          </a:p>
        </p:txBody>
      </p:sp>
      <p:sp>
        <p:nvSpPr>
          <p:cNvPr id="655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655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655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35028321-14B5-407E-86C4-D49E807E5377}" type="slidenum">
              <a:rPr lang="en-US" altLang="en-US" sz="1200" i="0" u="none"/>
              <a:pPr/>
              <a:t>35</a:t>
            </a:fld>
            <a:endParaRPr lang="en-US" altLang="en-US" sz="1200" i="0" u="none"/>
          </a:p>
        </p:txBody>
      </p:sp>
    </p:spTree>
    <p:extLst>
      <p:ext uri="{BB962C8B-B14F-4D97-AF65-F5344CB8AC3E}">
        <p14:creationId xmlns:p14="http://schemas.microsoft.com/office/powerpoint/2010/main" val="1050761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36</a:t>
            </a:fld>
            <a:endParaRPr lang="en-US"/>
          </a:p>
        </p:txBody>
      </p:sp>
    </p:spTree>
    <p:extLst>
      <p:ext uri="{BB962C8B-B14F-4D97-AF65-F5344CB8AC3E}">
        <p14:creationId xmlns:p14="http://schemas.microsoft.com/office/powerpoint/2010/main" val="3002694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altLang="en-US" dirty="0"/>
          </a:p>
        </p:txBody>
      </p:sp>
      <p:sp>
        <p:nvSpPr>
          <p:cNvPr id="716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716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716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37395775-9E1D-4137-8D34-99313F9D551E}" type="slidenum">
              <a:rPr lang="en-US" altLang="en-US" sz="1200" i="0" u="none"/>
              <a:pPr/>
              <a:t>37</a:t>
            </a:fld>
            <a:endParaRPr lang="en-US" altLang="en-US" sz="1200" i="0" u="none"/>
          </a:p>
        </p:txBody>
      </p:sp>
    </p:spTree>
    <p:extLst>
      <p:ext uri="{BB962C8B-B14F-4D97-AF65-F5344CB8AC3E}">
        <p14:creationId xmlns:p14="http://schemas.microsoft.com/office/powerpoint/2010/main" val="1725729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38</a:t>
            </a:fld>
            <a:endParaRPr lang="en-US" altLang="en-US" sz="1200" i="0" u="none" dirty="0"/>
          </a:p>
        </p:txBody>
      </p:sp>
    </p:spTree>
    <p:extLst>
      <p:ext uri="{BB962C8B-B14F-4D97-AF65-F5344CB8AC3E}">
        <p14:creationId xmlns:p14="http://schemas.microsoft.com/office/powerpoint/2010/main" val="2429812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39</a:t>
            </a:fld>
            <a:endParaRPr lang="en-ZA"/>
          </a:p>
        </p:txBody>
      </p:sp>
    </p:spTree>
    <p:extLst>
      <p:ext uri="{BB962C8B-B14F-4D97-AF65-F5344CB8AC3E}">
        <p14:creationId xmlns:p14="http://schemas.microsoft.com/office/powerpoint/2010/main" val="2882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r>
              <a:rPr lang="en-ZA" dirty="0"/>
              <a:t>Mulalo</a:t>
            </a:r>
          </a:p>
        </p:txBody>
      </p:sp>
      <p:sp>
        <p:nvSpPr>
          <p:cNvPr id="4" name="Slide Number Placeholder 3"/>
          <p:cNvSpPr>
            <a:spLocks noGrp="1"/>
          </p:cNvSpPr>
          <p:nvPr>
            <p:ph type="sldNum" sz="quarter" idx="5"/>
          </p:nvPr>
        </p:nvSpPr>
        <p:spPr/>
        <p:txBody>
          <a:bodyPr/>
          <a:lstStyle/>
          <a:p>
            <a:fld id="{2488FA4B-8607-46EC-A4ED-0F487E67FC2A}" type="slidenum">
              <a:rPr lang="en-ZA" smtClean="0"/>
              <a:t>4</a:t>
            </a:fld>
            <a:endParaRPr lang="en-ZA"/>
          </a:p>
        </p:txBody>
      </p:sp>
    </p:spTree>
    <p:extLst>
      <p:ext uri="{BB962C8B-B14F-4D97-AF65-F5344CB8AC3E}">
        <p14:creationId xmlns:p14="http://schemas.microsoft.com/office/powerpoint/2010/main" val="327892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Annemarie</a:t>
            </a:r>
            <a:endParaRPr lang="en-ZA" dirty="0">
              <a:solidFill>
                <a:srgbClr val="002060"/>
              </a:solidFill>
            </a:endParaRP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40</a:t>
            </a:fld>
            <a:endParaRPr lang="en-US" dirty="0"/>
          </a:p>
        </p:txBody>
      </p:sp>
    </p:spTree>
    <p:extLst>
      <p:ext uri="{BB962C8B-B14F-4D97-AF65-F5344CB8AC3E}">
        <p14:creationId xmlns:p14="http://schemas.microsoft.com/office/powerpoint/2010/main" val="3398462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41</a:t>
            </a:fld>
            <a:endParaRPr lang="en-US" dirty="0"/>
          </a:p>
        </p:txBody>
      </p:sp>
    </p:spTree>
    <p:extLst>
      <p:ext uri="{BB962C8B-B14F-4D97-AF65-F5344CB8AC3E}">
        <p14:creationId xmlns:p14="http://schemas.microsoft.com/office/powerpoint/2010/main" val="1624822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42</a:t>
            </a:fld>
            <a:endParaRPr lang="en-US" dirty="0"/>
          </a:p>
        </p:txBody>
      </p:sp>
    </p:spTree>
    <p:extLst>
      <p:ext uri="{BB962C8B-B14F-4D97-AF65-F5344CB8AC3E}">
        <p14:creationId xmlns:p14="http://schemas.microsoft.com/office/powerpoint/2010/main" val="875127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43</a:t>
            </a:fld>
            <a:endParaRPr lang="en-US" dirty="0"/>
          </a:p>
        </p:txBody>
      </p:sp>
    </p:spTree>
    <p:extLst>
      <p:ext uri="{BB962C8B-B14F-4D97-AF65-F5344CB8AC3E}">
        <p14:creationId xmlns:p14="http://schemas.microsoft.com/office/powerpoint/2010/main" val="2339999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44</a:t>
            </a:fld>
            <a:endParaRPr lang="en-ZA" dirty="0"/>
          </a:p>
        </p:txBody>
      </p:sp>
    </p:spTree>
    <p:extLst>
      <p:ext uri="{BB962C8B-B14F-4D97-AF65-F5344CB8AC3E}">
        <p14:creationId xmlns:p14="http://schemas.microsoft.com/office/powerpoint/2010/main" val="3857520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45</a:t>
            </a:fld>
            <a:endParaRPr lang="en-US" dirty="0"/>
          </a:p>
        </p:txBody>
      </p:sp>
    </p:spTree>
    <p:extLst>
      <p:ext uri="{BB962C8B-B14F-4D97-AF65-F5344CB8AC3E}">
        <p14:creationId xmlns:p14="http://schemas.microsoft.com/office/powerpoint/2010/main" val="3616631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46</a:t>
            </a:fld>
            <a:endParaRPr lang="en-ZA" dirty="0"/>
          </a:p>
        </p:txBody>
      </p:sp>
    </p:spTree>
    <p:extLst>
      <p:ext uri="{BB962C8B-B14F-4D97-AF65-F5344CB8AC3E}">
        <p14:creationId xmlns:p14="http://schemas.microsoft.com/office/powerpoint/2010/main" val="3691047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47</a:t>
            </a:fld>
            <a:endParaRPr lang="en-ZA" dirty="0"/>
          </a:p>
        </p:txBody>
      </p:sp>
    </p:spTree>
    <p:extLst>
      <p:ext uri="{BB962C8B-B14F-4D97-AF65-F5344CB8AC3E}">
        <p14:creationId xmlns:p14="http://schemas.microsoft.com/office/powerpoint/2010/main" val="2764251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48</a:t>
            </a:fld>
            <a:endParaRPr lang="en-ZA"/>
          </a:p>
        </p:txBody>
      </p:sp>
    </p:spTree>
    <p:extLst>
      <p:ext uri="{BB962C8B-B14F-4D97-AF65-F5344CB8AC3E}">
        <p14:creationId xmlns:p14="http://schemas.microsoft.com/office/powerpoint/2010/main" val="712715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Mulalo</a:t>
            </a:r>
          </a:p>
        </p:txBody>
      </p:sp>
      <p:sp>
        <p:nvSpPr>
          <p:cNvPr id="4" name="Slide Number Placeholder 3"/>
          <p:cNvSpPr>
            <a:spLocks noGrp="1"/>
          </p:cNvSpPr>
          <p:nvPr>
            <p:ph type="sldNum" sz="quarter" idx="5"/>
          </p:nvPr>
        </p:nvSpPr>
        <p:spPr/>
        <p:txBody>
          <a:bodyPr/>
          <a:lstStyle/>
          <a:p>
            <a:fld id="{2488FA4B-8607-46EC-A4ED-0F487E67FC2A}" type="slidenum">
              <a:rPr lang="en-ZA" smtClean="0"/>
              <a:t>49</a:t>
            </a:fld>
            <a:endParaRPr lang="en-ZA"/>
          </a:p>
        </p:txBody>
      </p:sp>
    </p:spTree>
    <p:extLst>
      <p:ext uri="{BB962C8B-B14F-4D97-AF65-F5344CB8AC3E}">
        <p14:creationId xmlns:p14="http://schemas.microsoft.com/office/powerpoint/2010/main" val="7108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a:t>
            </a:fld>
            <a:endParaRPr lang="en-ZA"/>
          </a:p>
        </p:txBody>
      </p:sp>
    </p:spTree>
    <p:extLst>
      <p:ext uri="{BB962C8B-B14F-4D97-AF65-F5344CB8AC3E}">
        <p14:creationId xmlns:p14="http://schemas.microsoft.com/office/powerpoint/2010/main" val="183576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50</a:t>
            </a:fld>
            <a:endParaRPr lang="en-ZA" dirty="0"/>
          </a:p>
        </p:txBody>
      </p:sp>
    </p:spTree>
    <p:extLst>
      <p:ext uri="{BB962C8B-B14F-4D97-AF65-F5344CB8AC3E}">
        <p14:creationId xmlns:p14="http://schemas.microsoft.com/office/powerpoint/2010/main" val="1542618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55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52</a:t>
            </a:fld>
            <a:endParaRPr lang="en-US" dirty="0"/>
          </a:p>
        </p:txBody>
      </p:sp>
    </p:spTree>
    <p:extLst>
      <p:ext uri="{BB962C8B-B14F-4D97-AF65-F5344CB8AC3E}">
        <p14:creationId xmlns:p14="http://schemas.microsoft.com/office/powerpoint/2010/main" val="1136899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53</a:t>
            </a:fld>
            <a:endParaRPr lang="en-US" dirty="0"/>
          </a:p>
        </p:txBody>
      </p:sp>
    </p:spTree>
    <p:extLst>
      <p:ext uri="{BB962C8B-B14F-4D97-AF65-F5344CB8AC3E}">
        <p14:creationId xmlns:p14="http://schemas.microsoft.com/office/powerpoint/2010/main" val="2943196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54</a:t>
            </a:fld>
            <a:endParaRPr lang="en-US" dirty="0"/>
          </a:p>
        </p:txBody>
      </p:sp>
    </p:spTree>
    <p:extLst>
      <p:ext uri="{BB962C8B-B14F-4D97-AF65-F5344CB8AC3E}">
        <p14:creationId xmlns:p14="http://schemas.microsoft.com/office/powerpoint/2010/main" val="2765695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55</a:t>
            </a:fld>
            <a:endParaRPr lang="en-US" dirty="0"/>
          </a:p>
        </p:txBody>
      </p:sp>
    </p:spTree>
    <p:extLst>
      <p:ext uri="{BB962C8B-B14F-4D97-AF65-F5344CB8AC3E}">
        <p14:creationId xmlns:p14="http://schemas.microsoft.com/office/powerpoint/2010/main" val="1033913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66763"/>
            <a:ext cx="8437563" cy="4746625"/>
          </a:xfrm>
        </p:spPr>
      </p:sp>
      <p:sp>
        <p:nvSpPr>
          <p:cNvPr id="3" name="Notes Placeholder 2"/>
          <p:cNvSpPr>
            <a:spLocks noGrp="1"/>
          </p:cNvSpPr>
          <p:nvPr>
            <p:ph type="body" idx="1"/>
          </p:nvPr>
        </p:nvSpPr>
        <p:spPr>
          <a:xfrm>
            <a:off x="709930" y="6702811"/>
            <a:ext cx="5679440" cy="2764206"/>
          </a:xfrm>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002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66763"/>
            <a:ext cx="8437563" cy="4746625"/>
          </a:xfrm>
        </p:spPr>
      </p:sp>
      <p:sp>
        <p:nvSpPr>
          <p:cNvPr id="3" name="Notes Placeholder 2"/>
          <p:cNvSpPr>
            <a:spLocks noGrp="1"/>
          </p:cNvSpPr>
          <p:nvPr>
            <p:ph type="body" idx="1"/>
          </p:nvPr>
        </p:nvSpPr>
        <p:spPr>
          <a:xfrm>
            <a:off x="709930" y="6702811"/>
            <a:ext cx="5679440" cy="2764206"/>
          </a:xfrm>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503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58</a:t>
            </a:fld>
            <a:endParaRPr lang="en-ZA"/>
          </a:p>
        </p:txBody>
      </p:sp>
    </p:spTree>
    <p:extLst>
      <p:ext uri="{BB962C8B-B14F-4D97-AF65-F5344CB8AC3E}">
        <p14:creationId xmlns:p14="http://schemas.microsoft.com/office/powerpoint/2010/main" val="2064021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59</a:t>
            </a:fld>
            <a:endParaRPr lang="en-ZA"/>
          </a:p>
        </p:txBody>
      </p:sp>
    </p:spTree>
    <p:extLst>
      <p:ext uri="{BB962C8B-B14F-4D97-AF65-F5344CB8AC3E}">
        <p14:creationId xmlns:p14="http://schemas.microsoft.com/office/powerpoint/2010/main" val="211905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a:t>
            </a:fld>
            <a:endParaRPr lang="en-ZA"/>
          </a:p>
        </p:txBody>
      </p:sp>
    </p:spTree>
    <p:extLst>
      <p:ext uri="{BB962C8B-B14F-4D97-AF65-F5344CB8AC3E}">
        <p14:creationId xmlns:p14="http://schemas.microsoft.com/office/powerpoint/2010/main" val="1201299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61</a:t>
            </a:fld>
            <a:endParaRPr lang="en-ZA"/>
          </a:p>
        </p:txBody>
      </p:sp>
    </p:spTree>
    <p:extLst>
      <p:ext uri="{BB962C8B-B14F-4D97-AF65-F5344CB8AC3E}">
        <p14:creationId xmlns:p14="http://schemas.microsoft.com/office/powerpoint/2010/main" val="625342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63</a:t>
            </a:fld>
            <a:endParaRPr lang="en-ZA"/>
          </a:p>
        </p:txBody>
      </p:sp>
    </p:spTree>
    <p:extLst>
      <p:ext uri="{BB962C8B-B14F-4D97-AF65-F5344CB8AC3E}">
        <p14:creationId xmlns:p14="http://schemas.microsoft.com/office/powerpoint/2010/main" val="218262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65</a:t>
            </a:fld>
            <a:endParaRPr lang="en-ZA"/>
          </a:p>
        </p:txBody>
      </p:sp>
    </p:spTree>
    <p:extLst>
      <p:ext uri="{BB962C8B-B14F-4D97-AF65-F5344CB8AC3E}">
        <p14:creationId xmlns:p14="http://schemas.microsoft.com/office/powerpoint/2010/main" val="1457648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66</a:t>
            </a:fld>
            <a:endParaRPr lang="en-ZA"/>
          </a:p>
        </p:txBody>
      </p:sp>
    </p:spTree>
    <p:extLst>
      <p:ext uri="{BB962C8B-B14F-4D97-AF65-F5344CB8AC3E}">
        <p14:creationId xmlns:p14="http://schemas.microsoft.com/office/powerpoint/2010/main" val="1882703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47F1F-5D46-47E9-B3E7-BD173796277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829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70</a:t>
            </a:fld>
            <a:endParaRPr lang="en-ZA"/>
          </a:p>
        </p:txBody>
      </p:sp>
    </p:spTree>
    <p:extLst>
      <p:ext uri="{BB962C8B-B14F-4D97-AF65-F5344CB8AC3E}">
        <p14:creationId xmlns:p14="http://schemas.microsoft.com/office/powerpoint/2010/main" val="368636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7C4E7652-46AF-4259-BAE2-54978EA077CD}" type="slidenum">
              <a:rPr lang="en-US" smtClean="0"/>
              <a:pPr/>
              <a:t>71</a:t>
            </a:fld>
            <a:endParaRPr lang="en-US" dirty="0"/>
          </a:p>
        </p:txBody>
      </p:sp>
    </p:spTree>
    <p:extLst>
      <p:ext uri="{BB962C8B-B14F-4D97-AF65-F5344CB8AC3E}">
        <p14:creationId xmlns:p14="http://schemas.microsoft.com/office/powerpoint/2010/main" val="2037262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72</a:t>
            </a:fld>
            <a:endParaRPr lang="en-US" dirty="0"/>
          </a:p>
        </p:txBody>
      </p:sp>
    </p:spTree>
    <p:extLst>
      <p:ext uri="{BB962C8B-B14F-4D97-AF65-F5344CB8AC3E}">
        <p14:creationId xmlns:p14="http://schemas.microsoft.com/office/powerpoint/2010/main" val="597770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859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74</a:t>
            </a:fld>
            <a:endParaRPr lang="en-US"/>
          </a:p>
        </p:txBody>
      </p:sp>
    </p:spTree>
    <p:extLst>
      <p:ext uri="{BB962C8B-B14F-4D97-AF65-F5344CB8AC3E}">
        <p14:creationId xmlns:p14="http://schemas.microsoft.com/office/powerpoint/2010/main" val="37708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7</a:t>
            </a:fld>
            <a:endParaRPr lang="en-ZA"/>
          </a:p>
        </p:txBody>
      </p:sp>
    </p:spTree>
    <p:extLst>
      <p:ext uri="{BB962C8B-B14F-4D97-AF65-F5344CB8AC3E}">
        <p14:creationId xmlns:p14="http://schemas.microsoft.com/office/powerpoint/2010/main" val="2533984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78</a:t>
            </a:fld>
            <a:endParaRPr lang="en-ZA"/>
          </a:p>
        </p:txBody>
      </p:sp>
    </p:spTree>
    <p:extLst>
      <p:ext uri="{BB962C8B-B14F-4D97-AF65-F5344CB8AC3E}">
        <p14:creationId xmlns:p14="http://schemas.microsoft.com/office/powerpoint/2010/main" val="1008233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79</a:t>
            </a:fld>
            <a:endParaRPr lang="en-US"/>
          </a:p>
        </p:txBody>
      </p:sp>
    </p:spTree>
    <p:extLst>
      <p:ext uri="{BB962C8B-B14F-4D97-AF65-F5344CB8AC3E}">
        <p14:creationId xmlns:p14="http://schemas.microsoft.com/office/powerpoint/2010/main" val="2265739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80</a:t>
            </a:fld>
            <a:endParaRPr lang="en-US"/>
          </a:p>
        </p:txBody>
      </p:sp>
    </p:spTree>
    <p:extLst>
      <p:ext uri="{BB962C8B-B14F-4D97-AF65-F5344CB8AC3E}">
        <p14:creationId xmlns:p14="http://schemas.microsoft.com/office/powerpoint/2010/main" val="7739478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ZA" dirty="0"/>
          </a:p>
        </p:txBody>
      </p:sp>
      <p:sp>
        <p:nvSpPr>
          <p:cNvPr id="4" name="Header Placeholder 3"/>
          <p:cNvSpPr>
            <a:spLocks noGrp="1"/>
          </p:cNvSpPr>
          <p:nvPr>
            <p:ph type="hdr" sz="quarter" idx="10"/>
          </p:nvPr>
        </p:nvSpPr>
        <p:spPr/>
        <p:txBody>
          <a:bodyPr/>
          <a:lstStyle/>
          <a:p>
            <a:pPr>
              <a:defRPr/>
            </a:pPr>
            <a:r>
              <a:rPr lang="en-GB">
                <a:solidFill>
                  <a:srgbClr val="000000"/>
                </a:solidFill>
              </a:rPr>
              <a:t>SAPC and the Future of Pharmacy</a:t>
            </a:r>
          </a:p>
        </p:txBody>
      </p:sp>
      <p:sp>
        <p:nvSpPr>
          <p:cNvPr id="5" name="Footer Placeholder 4"/>
          <p:cNvSpPr>
            <a:spLocks noGrp="1"/>
          </p:cNvSpPr>
          <p:nvPr>
            <p:ph type="ftr" sz="quarter" idx="11"/>
          </p:nvPr>
        </p:nvSpPr>
        <p:spPr/>
        <p:txBody>
          <a:bodyPr/>
          <a:lstStyle/>
          <a:p>
            <a:pPr>
              <a:defRPr/>
            </a:pPr>
            <a:r>
              <a:rPr lang="en-GB">
                <a:solidFill>
                  <a:srgbClr val="000000"/>
                </a:solidFill>
              </a:rPr>
              <a:t>Presented by Prof PFK Eagles  - July 2007</a:t>
            </a:r>
          </a:p>
        </p:txBody>
      </p:sp>
      <p:sp>
        <p:nvSpPr>
          <p:cNvPr id="6" name="Slide Number Placeholder 5"/>
          <p:cNvSpPr>
            <a:spLocks noGrp="1"/>
          </p:cNvSpPr>
          <p:nvPr>
            <p:ph type="sldNum" sz="quarter" idx="12"/>
          </p:nvPr>
        </p:nvSpPr>
        <p:spPr/>
        <p:txBody>
          <a:bodyPr/>
          <a:lstStyle/>
          <a:p>
            <a:pPr>
              <a:defRPr/>
            </a:pPr>
            <a:fld id="{A8897766-3F6F-4FF0-A355-8E021717499B}" type="slidenum">
              <a:rPr lang="en-GB" smtClean="0">
                <a:solidFill>
                  <a:srgbClr val="000000"/>
                </a:solidFill>
              </a:rPr>
              <a:pPr>
                <a:defRPr/>
              </a:pPr>
              <a:t>81</a:t>
            </a:fld>
            <a:endParaRPr lang="en-GB">
              <a:solidFill>
                <a:srgbClr val="000000"/>
              </a:solidFill>
            </a:endParaRPr>
          </a:p>
        </p:txBody>
      </p:sp>
    </p:spTree>
    <p:extLst>
      <p:ext uri="{BB962C8B-B14F-4D97-AF65-F5344CB8AC3E}">
        <p14:creationId xmlns:p14="http://schemas.microsoft.com/office/powerpoint/2010/main" val="2992243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9230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83</a:t>
            </a:fld>
            <a:endParaRPr lang="en-US"/>
          </a:p>
        </p:txBody>
      </p:sp>
    </p:spTree>
    <p:extLst>
      <p:ext uri="{BB962C8B-B14F-4D97-AF65-F5344CB8AC3E}">
        <p14:creationId xmlns:p14="http://schemas.microsoft.com/office/powerpoint/2010/main" val="39250714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84</a:t>
            </a:fld>
            <a:endParaRPr lang="en-ZA"/>
          </a:p>
        </p:txBody>
      </p:sp>
    </p:spTree>
    <p:extLst>
      <p:ext uri="{BB962C8B-B14F-4D97-AF65-F5344CB8AC3E}">
        <p14:creationId xmlns:p14="http://schemas.microsoft.com/office/powerpoint/2010/main" val="10326896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85</a:t>
            </a:fld>
            <a:endParaRPr lang="en-ZA"/>
          </a:p>
        </p:txBody>
      </p:sp>
    </p:spTree>
    <p:extLst>
      <p:ext uri="{BB962C8B-B14F-4D97-AF65-F5344CB8AC3E}">
        <p14:creationId xmlns:p14="http://schemas.microsoft.com/office/powerpoint/2010/main" val="3732769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27409-DDE8-476A-9D67-82B1C7C32221}"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351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27409-DDE8-476A-9D67-82B1C7C32221}"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25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a:t>
            </a:fld>
            <a:endParaRPr lang="en-ZA"/>
          </a:p>
        </p:txBody>
      </p:sp>
    </p:spTree>
    <p:extLst>
      <p:ext uri="{BB962C8B-B14F-4D97-AF65-F5344CB8AC3E}">
        <p14:creationId xmlns:p14="http://schemas.microsoft.com/office/powerpoint/2010/main" val="24210421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88</a:t>
            </a:fld>
            <a:endParaRPr lang="en-ZA"/>
          </a:p>
        </p:txBody>
      </p:sp>
    </p:spTree>
    <p:extLst>
      <p:ext uri="{BB962C8B-B14F-4D97-AF65-F5344CB8AC3E}">
        <p14:creationId xmlns:p14="http://schemas.microsoft.com/office/powerpoint/2010/main" val="1369366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89</a:t>
            </a:fld>
            <a:endParaRPr lang="en-ZA"/>
          </a:p>
        </p:txBody>
      </p:sp>
    </p:spTree>
    <p:extLst>
      <p:ext uri="{BB962C8B-B14F-4D97-AF65-F5344CB8AC3E}">
        <p14:creationId xmlns:p14="http://schemas.microsoft.com/office/powerpoint/2010/main" val="19012330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90</a:t>
            </a:fld>
            <a:endParaRPr lang="en-ZA"/>
          </a:p>
        </p:txBody>
      </p:sp>
    </p:spTree>
    <p:extLst>
      <p:ext uri="{BB962C8B-B14F-4D97-AF65-F5344CB8AC3E}">
        <p14:creationId xmlns:p14="http://schemas.microsoft.com/office/powerpoint/2010/main" val="40441354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91</a:t>
            </a:fld>
            <a:endParaRPr lang="en-US"/>
          </a:p>
        </p:txBody>
      </p:sp>
    </p:spTree>
    <p:extLst>
      <p:ext uri="{BB962C8B-B14F-4D97-AF65-F5344CB8AC3E}">
        <p14:creationId xmlns:p14="http://schemas.microsoft.com/office/powerpoint/2010/main" val="7114894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92</a:t>
            </a:fld>
            <a:endParaRPr lang="en-ZA"/>
          </a:p>
        </p:txBody>
      </p:sp>
    </p:spTree>
    <p:extLst>
      <p:ext uri="{BB962C8B-B14F-4D97-AF65-F5344CB8AC3E}">
        <p14:creationId xmlns:p14="http://schemas.microsoft.com/office/powerpoint/2010/main" val="4154927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93</a:t>
            </a:fld>
            <a:endParaRPr lang="en-ZA"/>
          </a:p>
        </p:txBody>
      </p:sp>
    </p:spTree>
    <p:extLst>
      <p:ext uri="{BB962C8B-B14F-4D97-AF65-F5344CB8AC3E}">
        <p14:creationId xmlns:p14="http://schemas.microsoft.com/office/powerpoint/2010/main" val="925126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94</a:t>
            </a:fld>
            <a:endParaRPr lang="en-US"/>
          </a:p>
        </p:txBody>
      </p:sp>
    </p:spTree>
    <p:extLst>
      <p:ext uri="{BB962C8B-B14F-4D97-AF65-F5344CB8AC3E}">
        <p14:creationId xmlns:p14="http://schemas.microsoft.com/office/powerpoint/2010/main" val="16192324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Mulalo</a:t>
            </a: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95</a:t>
            </a:fld>
            <a:endParaRPr lang="en-US"/>
          </a:p>
        </p:txBody>
      </p:sp>
    </p:spTree>
    <p:extLst>
      <p:ext uri="{BB962C8B-B14F-4D97-AF65-F5344CB8AC3E}">
        <p14:creationId xmlns:p14="http://schemas.microsoft.com/office/powerpoint/2010/main" val="3748960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96</a:t>
            </a:fld>
            <a:endParaRPr lang="en-ZA"/>
          </a:p>
        </p:txBody>
      </p:sp>
    </p:spTree>
    <p:extLst>
      <p:ext uri="{BB962C8B-B14F-4D97-AF65-F5344CB8AC3E}">
        <p14:creationId xmlns:p14="http://schemas.microsoft.com/office/powerpoint/2010/main" val="197745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a:t>
            </a:fld>
            <a:endParaRPr lang="en-ZA"/>
          </a:p>
        </p:txBody>
      </p:sp>
    </p:spTree>
    <p:extLst>
      <p:ext uri="{BB962C8B-B14F-4D97-AF65-F5344CB8AC3E}">
        <p14:creationId xmlns:p14="http://schemas.microsoft.com/office/powerpoint/2010/main" val="4067819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49062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14425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961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4989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0234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94417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2024/05/31</a:t>
            </a:fld>
            <a:endParaRPr lang="en-ZA"/>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a:p>
        </p:txBody>
      </p:sp>
    </p:spTree>
    <p:extLst>
      <p:ext uri="{BB962C8B-B14F-4D97-AF65-F5344CB8AC3E}">
        <p14:creationId xmlns:p14="http://schemas.microsoft.com/office/powerpoint/2010/main" val="1260867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308562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81166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1299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9069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51664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2685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36024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61736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18892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269383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3075681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359894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0468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144812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8635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5331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55075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2024/05/31</a:t>
            </a:fld>
            <a:endParaRPr lang="en-ZA" dirty="0"/>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dirty="0"/>
          </a:p>
        </p:txBody>
      </p:sp>
    </p:spTree>
    <p:extLst>
      <p:ext uri="{BB962C8B-B14F-4D97-AF65-F5344CB8AC3E}">
        <p14:creationId xmlns:p14="http://schemas.microsoft.com/office/powerpoint/2010/main" val="133816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8266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7607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418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191112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8860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8632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6667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1325722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lickr.com/photos/albertogp123/584357730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49.sv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23.sv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1.xml"/><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91.svg"/></Relationships>
</file>

<file path=ppt/slides/_rels/slide5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8.svg"/><Relationship Id="rId11" Type="http://schemas.openxmlformats.org/officeDocument/2006/relationships/image" Target="../media/image98.png"/><Relationship Id="rId5" Type="http://schemas.openxmlformats.org/officeDocument/2006/relationships/image" Target="../media/image27.png"/><Relationship Id="rId10" Type="http://schemas.openxmlformats.org/officeDocument/2006/relationships/image" Target="../media/image97.svg"/><Relationship Id="rId4" Type="http://schemas.openxmlformats.org/officeDocument/2006/relationships/image" Target="../media/image93.svg"/><Relationship Id="rId9" Type="http://schemas.openxmlformats.org/officeDocument/2006/relationships/image" Target="../media/image96.png"/><Relationship Id="rId14" Type="http://schemas.openxmlformats.org/officeDocument/2006/relationships/image" Target="../media/image101.svg"/></Relationships>
</file>

<file path=ppt/slides/_rels/slide54.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sv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 Id="rId1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svg"/></Relationships>
</file>

<file path=ppt/slides/_rels/slide5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sv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svg"/><Relationship Id="rId1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25.svg"/></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hyperlink" Target="https://www.sapc.za.org/Intern_pre_registr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28.svg"/></Relationships>
</file>

<file path=ppt/slides/_rels/slide6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proctoredu.com/check"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9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icspinfo.dhmis.org/"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s://icspinfo.dhmis.org/"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95.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5.png"/><Relationship Id="rId3" Type="http://schemas.openxmlformats.org/officeDocument/2006/relationships/slideLayout" Target="../slideLayouts/slideLayout13.xml"/><Relationship Id="rId7" Type="http://schemas.openxmlformats.org/officeDocument/2006/relationships/image" Target="../media/image169.png"/><Relationship Id="rId12" Type="http://schemas.openxmlformats.org/officeDocument/2006/relationships/image" Target="../media/image174.svg"/><Relationship Id="rId17" Type="http://schemas.openxmlformats.org/officeDocument/2006/relationships/image" Target="../media/image179.svg"/><Relationship Id="rId2" Type="http://schemas.openxmlformats.org/officeDocument/2006/relationships/audio" Target="../media/media1.wav"/><Relationship Id="rId16" Type="http://schemas.openxmlformats.org/officeDocument/2006/relationships/image" Target="../media/image178.png"/><Relationship Id="rId1" Type="http://schemas.microsoft.com/office/2007/relationships/media" Target="../media/media1.wav"/><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image" Target="../media/image177.png"/><Relationship Id="rId10" Type="http://schemas.openxmlformats.org/officeDocument/2006/relationships/image" Target="../media/image172.svg"/><Relationship Id="rId4" Type="http://schemas.openxmlformats.org/officeDocument/2006/relationships/notesSlide" Target="../notesSlides/notesSlide87.xml"/><Relationship Id="rId9" Type="http://schemas.openxmlformats.org/officeDocument/2006/relationships/image" Target="../media/image171.png"/><Relationship Id="rId14" Type="http://schemas.openxmlformats.org/officeDocument/2006/relationships/image" Target="../media/image176.svg"/></Relationships>
</file>

<file path=ppt/slides/_rels/slide96.xml.rels><?xml version="1.0" encoding="UTF-8" standalone="yes"?>
<Relationships xmlns="http://schemas.openxmlformats.org/package/2006/relationships"><Relationship Id="rId3" Type="http://schemas.openxmlformats.org/officeDocument/2006/relationships/hyperlink" Target="https://eur03.safelinks.protection.outlook.com/?url=https%3A%2F%2Fforms.office.com%2Fr%2FSnwabrZbE7&amp;data=05%7C02%7CMulalo.Phungo%40sapc.za.org%7C06133dcbc75f4c2bf06a08dc59285b7b%7Cf4b0f21ffc434b5aa69d7395940629ef%7C0%7C0%7C638483277099444618%7CUnknown%7CTWFpbGZsb3d8eyJWIjoiMC4wLjAwMDAiLCJQIjoiV2luMzIiLCJBTiI6Ik1haWwiLCJXVCI6Mn0%3D%7C0%7C%7C%7C&amp;sdata=WiasgXoNkWLNeAsyQnkdTDFSSQPPCXSO9J2hkdz6qBQ%3D&amp;reserved=0"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hyperlink" Target="https://forms.office.com/r/i3nWCLcLK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8DB-5BF4-43A5-A806-C84A4893E901}"/>
              </a:ext>
            </a:extLst>
          </p:cNvPr>
          <p:cNvSpPr>
            <a:spLocks noGrp="1"/>
          </p:cNvSpPr>
          <p:nvPr>
            <p:ph type="ctrTitle"/>
          </p:nvPr>
        </p:nvSpPr>
        <p:spPr>
          <a:xfrm>
            <a:off x="1092198" y="4864100"/>
            <a:ext cx="10007600" cy="1304322"/>
          </a:xfrm>
        </p:spPr>
        <p:txBody>
          <a:bodyPr>
            <a:normAutofit fontScale="90000"/>
          </a:bodyPr>
          <a:lstStyle/>
          <a:p>
            <a:pPr lvl="0">
              <a:defRPr/>
            </a:pPr>
            <a:r>
              <a:rPr lang="en-ZA" altLang="en-US" sz="4800" b="1" dirty="0">
                <a:solidFill>
                  <a:srgbClr val="002060"/>
                </a:solidFill>
                <a:latin typeface="Arial" panose="020B0604020202020204" pitchFamily="34" charset="0"/>
                <a:cs typeface="Arial" panose="020B0604020202020204" pitchFamily="34" charset="0"/>
              </a:rPr>
              <a:t>2024 Pre-registration Examination </a:t>
            </a:r>
            <a:br>
              <a:rPr lang="en-ZA" altLang="en-US" sz="4800" b="1" dirty="0">
                <a:solidFill>
                  <a:srgbClr val="002060"/>
                </a:solidFill>
                <a:latin typeface="Arial" panose="020B0604020202020204" pitchFamily="34" charset="0"/>
                <a:cs typeface="Arial" panose="020B0604020202020204" pitchFamily="34" charset="0"/>
              </a:rPr>
            </a:br>
            <a:r>
              <a:rPr lang="en-ZA" altLang="en-US" sz="4800" b="1" dirty="0">
                <a:solidFill>
                  <a:srgbClr val="002060"/>
                </a:solidFill>
                <a:latin typeface="Arial" panose="020B0604020202020204" pitchFamily="34" charset="0"/>
                <a:cs typeface="Arial" panose="020B0604020202020204" pitchFamily="34" charset="0"/>
              </a:rPr>
              <a:t>Online Workshop</a:t>
            </a:r>
            <a:endParaRPr lang="en-ZA" dirty="0"/>
          </a:p>
        </p:txBody>
      </p:sp>
      <p:pic>
        <p:nvPicPr>
          <p:cNvPr id="4" name="Picture 3" descr="A hand holding a pencil over a test&#10;&#10;Description automatically generated with low confidence">
            <a:extLst>
              <a:ext uri="{FF2B5EF4-FFF2-40B4-BE49-F238E27FC236}">
                <a16:creationId xmlns:a16="http://schemas.microsoft.com/office/drawing/2014/main" id="{64A888FA-9801-1DED-AE23-ACCDEFF807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1268" y="1063686"/>
            <a:ext cx="3769461" cy="3494498"/>
          </a:xfrm>
          <a:prstGeom prst="ellipse">
            <a:avLst/>
          </a:prstGeom>
          <a:ln>
            <a:noFill/>
          </a:ln>
          <a:effectLst>
            <a:softEdge rad="112500"/>
          </a:effectLst>
        </p:spPr>
      </p:pic>
    </p:spTree>
    <p:extLst>
      <p:ext uri="{BB962C8B-B14F-4D97-AF65-F5344CB8AC3E}">
        <p14:creationId xmlns:p14="http://schemas.microsoft.com/office/powerpoint/2010/main" val="26050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02558" y="551181"/>
            <a:ext cx="9931400" cy="774700"/>
          </a:xfrm>
        </p:spPr>
        <p:txBody>
          <a:bodyPr/>
          <a:lstStyle/>
          <a:p>
            <a:r>
              <a:rPr lang="en-ZA" dirty="0"/>
              <a:t>Calculation Tips &amp; Advice:</a:t>
            </a:r>
          </a:p>
        </p:txBody>
      </p:sp>
      <p:sp>
        <p:nvSpPr>
          <p:cNvPr id="3" name="Content Placeholder 2"/>
          <p:cNvSpPr>
            <a:spLocks noGrp="1"/>
          </p:cNvSpPr>
          <p:nvPr>
            <p:ph idx="4294967295"/>
          </p:nvPr>
        </p:nvSpPr>
        <p:spPr>
          <a:xfrm>
            <a:off x="1402558" y="2514599"/>
            <a:ext cx="4575332" cy="3128963"/>
          </a:xfrm>
        </p:spPr>
        <p:txBody>
          <a:bodyPr>
            <a:normAutofit fontScale="92500" lnSpcReduction="20000"/>
          </a:bodyPr>
          <a:lstStyle/>
          <a:p>
            <a:pPr marL="64008" indent="0">
              <a:spcBef>
                <a:spcPts val="0"/>
              </a:spcBef>
              <a:buNone/>
            </a:pPr>
            <a:r>
              <a:rPr lang="en-US" altLang="en-US" b="1" dirty="0">
                <a:solidFill>
                  <a:schemeClr val="bg1"/>
                </a:solidFill>
                <a:latin typeface="+mn-lt"/>
              </a:rPr>
              <a:t>Tips:</a:t>
            </a:r>
          </a:p>
          <a:p>
            <a:pPr marL="64008" indent="0">
              <a:spcBef>
                <a:spcPts val="0"/>
              </a:spcBef>
              <a:buNone/>
            </a:pPr>
            <a:endParaRPr lang="en-US" altLang="en-US" b="1" dirty="0">
              <a:solidFill>
                <a:schemeClr val="bg1"/>
              </a:solidFill>
              <a:latin typeface="+mn-lt"/>
            </a:endParaRPr>
          </a:p>
          <a:p>
            <a:pPr marL="0" indent="0">
              <a:lnSpc>
                <a:spcPct val="150000"/>
              </a:lnSpc>
              <a:spcBef>
                <a:spcPts val="0"/>
              </a:spcBef>
              <a:buClr>
                <a:srgbClr val="002060"/>
              </a:buClr>
              <a:buNone/>
            </a:pPr>
            <a:r>
              <a:rPr lang="en-US" altLang="en-US" sz="1800" dirty="0">
                <a:solidFill>
                  <a:schemeClr val="bg1"/>
                </a:solidFill>
                <a:latin typeface="+mn-lt"/>
              </a:rPr>
              <a:t>Understand the principle, do not </a:t>
            </a:r>
            <a:r>
              <a:rPr lang="en-ZA" altLang="en-US" sz="1800" dirty="0">
                <a:solidFill>
                  <a:schemeClr val="bg1"/>
                </a:solidFill>
                <a:latin typeface="+mn-lt"/>
              </a:rPr>
              <a:t>memorise</a:t>
            </a:r>
            <a:r>
              <a:rPr lang="en-US" altLang="en-US" sz="1800" dirty="0">
                <a:solidFill>
                  <a:schemeClr val="bg1"/>
                </a:solidFill>
                <a:latin typeface="+mn-lt"/>
              </a:rPr>
              <a:t> the calculation.</a:t>
            </a:r>
          </a:p>
          <a:p>
            <a:pPr marL="0" indent="0">
              <a:lnSpc>
                <a:spcPct val="150000"/>
              </a:lnSpc>
              <a:spcBef>
                <a:spcPts val="0"/>
              </a:spcBef>
              <a:buClr>
                <a:srgbClr val="002060"/>
              </a:buClr>
              <a:buNone/>
            </a:pPr>
            <a:r>
              <a:rPr lang="en-US" altLang="en-US" sz="1800" dirty="0">
                <a:solidFill>
                  <a:schemeClr val="bg1"/>
                </a:solidFill>
                <a:latin typeface="+mn-lt"/>
              </a:rPr>
              <a:t>Units:</a:t>
            </a:r>
          </a:p>
          <a:p>
            <a:pPr marL="457200" lvl="1" indent="0">
              <a:lnSpc>
                <a:spcPct val="150000"/>
              </a:lnSpc>
              <a:spcBef>
                <a:spcPts val="0"/>
              </a:spcBef>
              <a:buClr>
                <a:srgbClr val="002060"/>
              </a:buClr>
              <a:buNone/>
            </a:pPr>
            <a:r>
              <a:rPr lang="en-US" altLang="en-US" sz="1400" dirty="0">
                <a:solidFill>
                  <a:schemeClr val="bg1"/>
                </a:solidFill>
                <a:latin typeface="+mn-lt"/>
              </a:rPr>
              <a:t>What are the SI units? </a:t>
            </a:r>
          </a:p>
          <a:p>
            <a:pPr marL="457200" lvl="1" indent="0">
              <a:lnSpc>
                <a:spcPct val="150000"/>
              </a:lnSpc>
              <a:spcBef>
                <a:spcPts val="0"/>
              </a:spcBef>
              <a:buClr>
                <a:srgbClr val="002060"/>
              </a:buClr>
              <a:buNone/>
            </a:pPr>
            <a:r>
              <a:rPr lang="en-US" altLang="en-US" sz="1400" dirty="0">
                <a:solidFill>
                  <a:schemeClr val="bg1"/>
                </a:solidFill>
                <a:latin typeface="+mn-lt"/>
              </a:rPr>
              <a:t>Example: % </a:t>
            </a:r>
            <a:r>
              <a:rPr lang="en-ZA" sz="1400" baseline="30000" dirty="0">
                <a:solidFill>
                  <a:schemeClr val="bg1"/>
                </a:solidFill>
                <a:latin typeface="+mn-lt"/>
              </a:rPr>
              <a:t>w</a:t>
            </a:r>
            <a:r>
              <a:rPr lang="en-ZA" sz="1400" dirty="0">
                <a:solidFill>
                  <a:schemeClr val="bg1"/>
                </a:solidFill>
                <a:latin typeface="+mn-lt"/>
              </a:rPr>
              <a:t>/</a:t>
            </a:r>
            <a:r>
              <a:rPr lang="en-ZA" sz="1400" baseline="-25000" dirty="0">
                <a:solidFill>
                  <a:schemeClr val="bg1"/>
                </a:solidFill>
                <a:latin typeface="+mn-lt"/>
              </a:rPr>
              <a:t>v</a:t>
            </a:r>
            <a:r>
              <a:rPr lang="en-US" altLang="en-US" sz="1400" dirty="0">
                <a:solidFill>
                  <a:schemeClr val="bg1"/>
                </a:solidFill>
                <a:latin typeface="+mn-lt"/>
              </a:rPr>
              <a:t> = g/100ml</a:t>
            </a:r>
          </a:p>
          <a:p>
            <a:pPr marL="0" indent="0">
              <a:lnSpc>
                <a:spcPct val="150000"/>
              </a:lnSpc>
              <a:spcBef>
                <a:spcPts val="0"/>
              </a:spcBef>
              <a:buClr>
                <a:srgbClr val="002060"/>
              </a:buClr>
              <a:buNone/>
            </a:pPr>
            <a:r>
              <a:rPr lang="en-US" altLang="en-US" sz="1800" dirty="0">
                <a:solidFill>
                  <a:schemeClr val="bg1"/>
                </a:solidFill>
                <a:latin typeface="+mn-lt"/>
              </a:rPr>
              <a:t>Equations:</a:t>
            </a:r>
          </a:p>
          <a:p>
            <a:pPr marL="457200" lvl="1" indent="0">
              <a:lnSpc>
                <a:spcPct val="150000"/>
              </a:lnSpc>
              <a:spcBef>
                <a:spcPts val="0"/>
              </a:spcBef>
              <a:buClr>
                <a:srgbClr val="002060"/>
              </a:buClr>
              <a:buNone/>
            </a:pPr>
            <a:r>
              <a:rPr lang="en-US" altLang="en-US" sz="1400" dirty="0">
                <a:solidFill>
                  <a:schemeClr val="bg1"/>
                </a:solidFill>
                <a:latin typeface="+mn-lt"/>
              </a:rPr>
              <a:t>Identify the equations you have used while practicing.</a:t>
            </a:r>
          </a:p>
          <a:p>
            <a:pPr marL="457200" lvl="1" indent="0">
              <a:lnSpc>
                <a:spcPct val="150000"/>
              </a:lnSpc>
              <a:spcBef>
                <a:spcPts val="0"/>
              </a:spcBef>
              <a:buClr>
                <a:srgbClr val="002060"/>
              </a:buClr>
              <a:buNone/>
            </a:pPr>
            <a:r>
              <a:rPr lang="en-US" altLang="en-US" sz="1400" dirty="0">
                <a:solidFill>
                  <a:schemeClr val="bg1"/>
                </a:solidFill>
                <a:latin typeface="+mn-lt"/>
              </a:rPr>
              <a:t>Example: C</a:t>
            </a:r>
            <a:r>
              <a:rPr lang="en-US" altLang="en-US" sz="1400" baseline="-25000" dirty="0">
                <a:solidFill>
                  <a:schemeClr val="bg1"/>
                </a:solidFill>
                <a:latin typeface="+mn-lt"/>
              </a:rPr>
              <a:t>1</a:t>
            </a:r>
            <a:r>
              <a:rPr lang="en-US" altLang="en-US" sz="1400" dirty="0">
                <a:solidFill>
                  <a:schemeClr val="bg1"/>
                </a:solidFill>
                <a:latin typeface="+mn-lt"/>
              </a:rPr>
              <a:t>V</a:t>
            </a:r>
            <a:r>
              <a:rPr lang="en-US" altLang="en-US" sz="1400" baseline="-25000" dirty="0">
                <a:solidFill>
                  <a:schemeClr val="bg1"/>
                </a:solidFill>
                <a:latin typeface="+mn-lt"/>
              </a:rPr>
              <a:t>1</a:t>
            </a:r>
            <a:r>
              <a:rPr lang="en-US" altLang="en-US" sz="1400" dirty="0">
                <a:solidFill>
                  <a:schemeClr val="bg1"/>
                </a:solidFill>
                <a:latin typeface="+mn-lt"/>
              </a:rPr>
              <a:t> = C</a:t>
            </a:r>
            <a:r>
              <a:rPr lang="en-US" altLang="en-US" sz="1400" baseline="-25000" dirty="0">
                <a:solidFill>
                  <a:schemeClr val="bg1"/>
                </a:solidFill>
                <a:latin typeface="+mn-lt"/>
              </a:rPr>
              <a:t>2</a:t>
            </a:r>
            <a:r>
              <a:rPr lang="en-US" altLang="en-US" sz="1400" dirty="0">
                <a:solidFill>
                  <a:schemeClr val="bg1"/>
                </a:solidFill>
                <a:latin typeface="+mn-lt"/>
              </a:rPr>
              <a:t>V</a:t>
            </a:r>
            <a:r>
              <a:rPr lang="en-US" altLang="en-US" sz="1400" baseline="-25000" dirty="0">
                <a:solidFill>
                  <a:schemeClr val="bg1"/>
                </a:solidFill>
                <a:latin typeface="+mn-lt"/>
              </a:rPr>
              <a:t>2</a:t>
            </a:r>
            <a:r>
              <a:rPr lang="en-US" altLang="en-US" sz="1400" dirty="0">
                <a:solidFill>
                  <a:schemeClr val="bg1"/>
                </a:solidFill>
                <a:latin typeface="+mn-lt"/>
              </a:rPr>
              <a:t>  </a:t>
            </a:r>
          </a:p>
          <a:p>
            <a:pPr marL="64008" indent="0">
              <a:spcBef>
                <a:spcPts val="0"/>
              </a:spcBef>
              <a:buNone/>
            </a:pPr>
            <a:endParaRPr lang="en-US" altLang="en-US" sz="1500" b="1" dirty="0">
              <a:solidFill>
                <a:schemeClr val="bg1"/>
              </a:solidFill>
              <a:latin typeface="+mn-lt"/>
            </a:endParaRPr>
          </a:p>
        </p:txBody>
      </p:sp>
      <p:sp>
        <p:nvSpPr>
          <p:cNvPr id="4" name="Content Placeholder 2">
            <a:extLst>
              <a:ext uri="{FF2B5EF4-FFF2-40B4-BE49-F238E27FC236}">
                <a16:creationId xmlns:a16="http://schemas.microsoft.com/office/drawing/2014/main" id="{508B96A8-441F-4C9A-AEB8-AB627FE7213E}"/>
              </a:ext>
            </a:extLst>
          </p:cNvPr>
          <p:cNvSpPr txBox="1">
            <a:spLocks/>
          </p:cNvSpPr>
          <p:nvPr/>
        </p:nvSpPr>
        <p:spPr>
          <a:xfrm>
            <a:off x="6862182" y="2514599"/>
            <a:ext cx="5329818" cy="2975497"/>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0" indent="0">
              <a:buClr>
                <a:srgbClr val="002060"/>
              </a:buClr>
              <a:buSzPct val="130000"/>
              <a:buNone/>
              <a:defRPr/>
            </a:pPr>
            <a:r>
              <a:rPr lang="en-US" b="1" kern="0" dirty="0">
                <a:solidFill>
                  <a:schemeClr val="bg1"/>
                </a:solidFill>
                <a:latin typeface="Arial" panose="020B0604020202020204" pitchFamily="34" charset="0"/>
                <a:cs typeface="Arial" panose="020B0604020202020204" pitchFamily="34" charset="0"/>
              </a:rPr>
              <a:t>Equipment:</a:t>
            </a:r>
          </a:p>
          <a:p>
            <a:pPr marL="0" indent="0">
              <a:lnSpc>
                <a:spcPct val="150000"/>
              </a:lnSpc>
              <a:spcBef>
                <a:spcPts val="0"/>
              </a:spcBef>
              <a:spcAft>
                <a:spcPts val="0"/>
              </a:spcAft>
              <a:buClr>
                <a:srgbClr val="002060"/>
              </a:buClr>
              <a:buSzPct val="130000"/>
              <a:buNone/>
              <a:defRPr/>
            </a:pPr>
            <a:r>
              <a:rPr lang="en-US" sz="1800" kern="0" dirty="0">
                <a:solidFill>
                  <a:schemeClr val="bg1"/>
                </a:solidFill>
                <a:latin typeface="Arial" panose="020B0604020202020204" pitchFamily="34" charset="0"/>
                <a:cs typeface="Arial" panose="020B0604020202020204" pitchFamily="34" charset="0"/>
              </a:rPr>
              <a:t>Scientific calculator:</a:t>
            </a:r>
          </a:p>
          <a:p>
            <a:pPr marL="374904" lvl="1" indent="0">
              <a:lnSpc>
                <a:spcPct val="150000"/>
              </a:lnSpc>
              <a:spcBef>
                <a:spcPts val="0"/>
              </a:spcBef>
              <a:spcAft>
                <a:spcPts val="0"/>
              </a:spcAft>
              <a:buClr>
                <a:srgbClr val="002060"/>
              </a:buClr>
              <a:buSzPct val="130000"/>
              <a:buNone/>
              <a:defRPr/>
            </a:pPr>
            <a:r>
              <a:rPr lang="en-US" sz="1400" kern="0" dirty="0">
                <a:solidFill>
                  <a:schemeClr val="bg1"/>
                </a:solidFill>
                <a:latin typeface="Arial" panose="020B0604020202020204" pitchFamily="34" charset="0"/>
                <a:cs typeface="Arial" panose="020B0604020202020204" pitchFamily="34" charset="0"/>
              </a:rPr>
              <a:t>Use the same one for practice as you will use in the exam</a:t>
            </a:r>
          </a:p>
          <a:p>
            <a:pPr marL="374904" lvl="1" indent="0">
              <a:lnSpc>
                <a:spcPct val="150000"/>
              </a:lnSpc>
              <a:spcBef>
                <a:spcPts val="0"/>
              </a:spcBef>
              <a:spcAft>
                <a:spcPts val="0"/>
              </a:spcAft>
              <a:buClr>
                <a:srgbClr val="002060"/>
              </a:buClr>
              <a:buSzPct val="130000"/>
              <a:buNone/>
              <a:defRPr/>
            </a:pPr>
            <a:r>
              <a:rPr lang="en-US" sz="1400" kern="0" dirty="0">
                <a:solidFill>
                  <a:schemeClr val="bg1"/>
                </a:solidFill>
                <a:latin typeface="Arial" panose="020B0604020202020204" pitchFamily="34" charset="0"/>
                <a:cs typeface="Arial" panose="020B0604020202020204" pitchFamily="34" charset="0"/>
              </a:rPr>
              <a:t>Check batteries</a:t>
            </a:r>
          </a:p>
          <a:p>
            <a:pPr marL="374904" lvl="1" indent="0">
              <a:lnSpc>
                <a:spcPct val="150000"/>
              </a:lnSpc>
              <a:spcBef>
                <a:spcPts val="0"/>
              </a:spcBef>
              <a:spcAft>
                <a:spcPts val="0"/>
              </a:spcAft>
              <a:buClr>
                <a:srgbClr val="002060"/>
              </a:buClr>
              <a:buSzPct val="130000"/>
              <a:buNone/>
              <a:defRPr/>
            </a:pPr>
            <a:r>
              <a:rPr lang="en-US" sz="1400" kern="0" dirty="0">
                <a:solidFill>
                  <a:schemeClr val="bg1"/>
                </a:solidFill>
                <a:latin typeface="Arial" panose="020B0604020202020204" pitchFamily="34" charset="0"/>
                <a:cs typeface="Arial" panose="020B0604020202020204" pitchFamily="34" charset="0"/>
              </a:rPr>
              <a:t>Know the settings of your calculator</a:t>
            </a:r>
          </a:p>
          <a:p>
            <a:pPr marL="0" indent="0">
              <a:lnSpc>
                <a:spcPct val="150000"/>
              </a:lnSpc>
              <a:spcBef>
                <a:spcPts val="0"/>
              </a:spcBef>
              <a:spcAft>
                <a:spcPts val="0"/>
              </a:spcAft>
              <a:buClr>
                <a:srgbClr val="002060"/>
              </a:buClr>
              <a:buSzPct val="130000"/>
              <a:buNone/>
              <a:defRPr/>
            </a:pPr>
            <a:r>
              <a:rPr lang="en-US" sz="1800" kern="0" dirty="0">
                <a:solidFill>
                  <a:schemeClr val="bg1"/>
                </a:solidFill>
                <a:latin typeface="Arial" panose="020B0604020202020204" pitchFamily="34" charset="0"/>
                <a:cs typeface="Arial" panose="020B0604020202020204" pitchFamily="34" charset="0"/>
              </a:rPr>
              <a:t>Paper &amp; pens </a:t>
            </a:r>
          </a:p>
          <a:p>
            <a:pPr marL="64008" indent="0">
              <a:buNone/>
            </a:pPr>
            <a:endParaRPr lang="en-ZA" dirty="0">
              <a:solidFill>
                <a:schemeClr val="bg1"/>
              </a:solidFill>
            </a:endParaRPr>
          </a:p>
        </p:txBody>
      </p:sp>
      <p:pic>
        <p:nvPicPr>
          <p:cNvPr id="6" name="Picture 2" descr="http://www.casey.co.za/ProdImg/Big_sharp%20scientific%20el%20506.jpg">
            <a:extLst>
              <a:ext uri="{FF2B5EF4-FFF2-40B4-BE49-F238E27FC236}">
                <a16:creationId xmlns:a16="http://schemas.microsoft.com/office/drawing/2014/main" id="{72A0B074-1F3D-42BB-8526-8BC09DCEA7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185575"/>
            <a:ext cx="648072" cy="12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God and the devil. Pencils and pens. | The Civilization Gene">
            <a:extLst>
              <a:ext uri="{FF2B5EF4-FFF2-40B4-BE49-F238E27FC236}">
                <a16:creationId xmlns:a16="http://schemas.microsoft.com/office/drawing/2014/main" id="{DB8D47EA-3627-4218-A5FD-BE79A5D0BD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28" y="3185575"/>
            <a:ext cx="1132420" cy="97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5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810" y="452284"/>
            <a:ext cx="10515600" cy="865239"/>
          </a:xfrm>
        </p:spPr>
        <p:txBody>
          <a:bodyPr/>
          <a:lstStyle/>
          <a:p>
            <a:r>
              <a:rPr lang="en-ZA" dirty="0">
                <a:solidFill>
                  <a:schemeClr val="bg1"/>
                </a:solidFill>
              </a:rPr>
              <a:t>Calculations  Tips</a:t>
            </a:r>
          </a:p>
        </p:txBody>
      </p:sp>
      <p:sp>
        <p:nvSpPr>
          <p:cNvPr id="3" name="Content Placeholder 2"/>
          <p:cNvSpPr>
            <a:spLocks noGrp="1"/>
          </p:cNvSpPr>
          <p:nvPr>
            <p:ph type="body" idx="1"/>
          </p:nvPr>
        </p:nvSpPr>
        <p:spPr>
          <a:xfrm>
            <a:off x="1400810" y="1592996"/>
            <a:ext cx="8692299" cy="4706937"/>
          </a:xfrm>
        </p:spPr>
        <p:txBody>
          <a:bodyPr/>
          <a:lstStyle/>
          <a:p>
            <a:pPr marL="64008" indent="0">
              <a:spcBef>
                <a:spcPts val="0"/>
              </a:spcBef>
              <a:buNone/>
            </a:pPr>
            <a:r>
              <a:rPr lang="en-US" altLang="en-US" dirty="0">
                <a:solidFill>
                  <a:schemeClr val="bg1"/>
                </a:solidFill>
                <a:latin typeface="+mn-lt"/>
              </a:rPr>
              <a:t>Tips:</a:t>
            </a:r>
          </a:p>
          <a:p>
            <a:pPr marL="812800" lvl="1" indent="-449263">
              <a:spcBef>
                <a:spcPts val="0"/>
              </a:spcBef>
              <a:buClr>
                <a:srgbClr val="002060"/>
              </a:buClr>
            </a:pPr>
            <a:r>
              <a:rPr lang="en-US" altLang="en-US" dirty="0">
                <a:solidFill>
                  <a:schemeClr val="bg1"/>
                </a:solidFill>
                <a:latin typeface="+mn-lt"/>
              </a:rPr>
              <a:t>Conversion</a:t>
            </a:r>
          </a:p>
          <a:p>
            <a:pPr marL="1160463" lvl="2" indent="-347663">
              <a:spcBef>
                <a:spcPts val="0"/>
              </a:spcBef>
              <a:buClr>
                <a:srgbClr val="002060"/>
              </a:buClr>
            </a:pPr>
            <a:r>
              <a:rPr lang="en-US" altLang="en-US" dirty="0">
                <a:solidFill>
                  <a:schemeClr val="bg1"/>
                </a:solidFill>
                <a:latin typeface="+mn-lt"/>
              </a:rPr>
              <a:t>Practice converting between units</a:t>
            </a:r>
          </a:p>
          <a:p>
            <a:pPr marL="1698625" lvl="3" indent="-538163">
              <a:spcBef>
                <a:spcPts val="0"/>
              </a:spcBef>
              <a:buClr>
                <a:srgbClr val="002060"/>
              </a:buClr>
            </a:pPr>
            <a:r>
              <a:rPr lang="en-US" altLang="en-US" dirty="0">
                <a:solidFill>
                  <a:schemeClr val="bg1"/>
                </a:solidFill>
                <a:latin typeface="+mn-lt"/>
              </a:rPr>
              <a:t>Example: 10 ppm can be expressed as 0.001%   </a:t>
            </a:r>
          </a:p>
          <a:p>
            <a:pPr marL="1698625" lvl="3" indent="-538163">
              <a:spcBef>
                <a:spcPts val="0"/>
              </a:spcBef>
              <a:buClr>
                <a:srgbClr val="002060"/>
              </a:buClr>
            </a:pPr>
            <a:endParaRPr lang="en-US" altLang="en-US" dirty="0">
              <a:solidFill>
                <a:schemeClr val="bg1"/>
              </a:solidFill>
              <a:latin typeface="+mn-lt"/>
            </a:endParaRPr>
          </a:p>
          <a:p>
            <a:pPr marL="1160462" lvl="3" indent="0">
              <a:spcBef>
                <a:spcPts val="0"/>
              </a:spcBef>
              <a:buClr>
                <a:srgbClr val="002060"/>
              </a:buClr>
              <a:buNone/>
            </a:pPr>
            <a:endParaRPr lang="en-US" altLang="en-US" dirty="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23" y="2974966"/>
            <a:ext cx="7800953" cy="360044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901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515" y="429170"/>
            <a:ext cx="10515600" cy="865239"/>
          </a:xfrm>
        </p:spPr>
        <p:txBody>
          <a:bodyPr/>
          <a:lstStyle/>
          <a:p>
            <a:r>
              <a:rPr lang="en-ZA" dirty="0">
                <a:solidFill>
                  <a:schemeClr val="bg1"/>
                </a:solidFill>
              </a:rPr>
              <a:t>Calculations  Tips</a:t>
            </a:r>
          </a:p>
        </p:txBody>
      </p:sp>
      <p:sp>
        <p:nvSpPr>
          <p:cNvPr id="3" name="Content Placeholder 2"/>
          <p:cNvSpPr>
            <a:spLocks noGrp="1"/>
          </p:cNvSpPr>
          <p:nvPr>
            <p:ph type="body" idx="1"/>
          </p:nvPr>
        </p:nvSpPr>
        <p:spPr/>
        <p:txBody>
          <a:bodyPr/>
          <a:lstStyle/>
          <a:p>
            <a:pPr marL="64008" indent="0">
              <a:spcBef>
                <a:spcPts val="0"/>
              </a:spcBef>
              <a:buNone/>
            </a:pPr>
            <a:r>
              <a:rPr lang="en-US" altLang="en-US" dirty="0">
                <a:solidFill>
                  <a:schemeClr val="bg1"/>
                </a:solidFill>
                <a:latin typeface="+mn-lt"/>
              </a:rPr>
              <a:t>Tips:</a:t>
            </a:r>
          </a:p>
          <a:p>
            <a:pPr marL="812800" lvl="1" indent="-449263">
              <a:spcBef>
                <a:spcPts val="0"/>
              </a:spcBef>
              <a:buClr>
                <a:srgbClr val="002060"/>
              </a:buClr>
            </a:pPr>
            <a:r>
              <a:rPr lang="en-US" altLang="en-US" dirty="0">
                <a:solidFill>
                  <a:schemeClr val="bg1"/>
                </a:solidFill>
                <a:latin typeface="+mn-lt"/>
              </a:rPr>
              <a:t>Conversion</a:t>
            </a:r>
          </a:p>
          <a:p>
            <a:pPr marL="1160462" lvl="3" indent="0">
              <a:spcBef>
                <a:spcPts val="0"/>
              </a:spcBef>
              <a:buClr>
                <a:srgbClr val="002060"/>
              </a:buClr>
              <a:buNone/>
            </a:pPr>
            <a:endParaRPr lang="en-US" altLang="en-US" dirty="0">
              <a:solidFill>
                <a:schemeClr val="bg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515" y="2379130"/>
            <a:ext cx="7869560" cy="379044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84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Content Placeholder 9"/>
          <p:cNvSpPr>
            <a:spLocks noGrp="1"/>
          </p:cNvSpPr>
          <p:nvPr>
            <p:ph idx="1"/>
          </p:nvPr>
        </p:nvSpPr>
        <p:spPr>
          <a:xfrm>
            <a:off x="149356" y="2128603"/>
            <a:ext cx="5696664" cy="4170395"/>
          </a:xfrm>
        </p:spPr>
        <p:txBody>
          <a:bodyPr>
            <a:normAutofit/>
          </a:bodyPr>
          <a:lstStyle/>
          <a:p>
            <a:pPr marL="0" indent="0">
              <a:buClr>
                <a:schemeClr val="accent1"/>
              </a:buClr>
              <a:buNone/>
            </a:pPr>
            <a:r>
              <a:rPr lang="en-US" altLang="en-US" sz="2000" dirty="0">
                <a:solidFill>
                  <a:srgbClr val="002060"/>
                </a:solidFill>
              </a:rPr>
              <a:t>Exam technique:</a:t>
            </a:r>
          </a:p>
          <a:p>
            <a:pPr lvl="1">
              <a:lnSpc>
                <a:spcPct val="200000"/>
              </a:lnSpc>
              <a:buClr>
                <a:schemeClr val="accent1"/>
              </a:buClr>
              <a:buFont typeface="Arial" panose="020B0604020202020204" pitchFamily="34" charset="0"/>
              <a:buChar char="•"/>
            </a:pPr>
            <a:r>
              <a:rPr lang="en-ZA" altLang="en-US" sz="1800" dirty="0">
                <a:solidFill>
                  <a:srgbClr val="002060"/>
                </a:solidFill>
              </a:rPr>
              <a:t>Select the correct formula.</a:t>
            </a:r>
            <a:endParaRPr lang="en-US" altLang="en-US" sz="1800" dirty="0">
              <a:solidFill>
                <a:srgbClr val="002060"/>
              </a:solidFill>
            </a:endParaRPr>
          </a:p>
          <a:p>
            <a:pPr lvl="1">
              <a:lnSpc>
                <a:spcPct val="200000"/>
              </a:lnSpc>
              <a:buClr>
                <a:schemeClr val="accent1"/>
              </a:buClr>
              <a:buFont typeface="Arial" panose="020B0604020202020204" pitchFamily="34" charset="0"/>
              <a:buChar char="•"/>
            </a:pPr>
            <a:r>
              <a:rPr lang="en-US" altLang="en-US" sz="1800" dirty="0">
                <a:solidFill>
                  <a:srgbClr val="002060"/>
                </a:solidFill>
              </a:rPr>
              <a:t>Transcribing - Double check against the question that you have used the correct figures in your formula.</a:t>
            </a:r>
          </a:p>
          <a:p>
            <a:pPr lvl="1">
              <a:lnSpc>
                <a:spcPct val="200000"/>
              </a:lnSpc>
              <a:buClr>
                <a:schemeClr val="accent1"/>
              </a:buClr>
              <a:buFont typeface="Arial" panose="020B0604020202020204" pitchFamily="34" charset="0"/>
              <a:buChar char="•"/>
            </a:pPr>
            <a:r>
              <a:rPr lang="en-ZA" altLang="en-US" sz="1800" dirty="0">
                <a:solidFill>
                  <a:srgbClr val="002060"/>
                </a:solidFill>
              </a:rPr>
              <a:t>If possible, estimate a range for your answer.</a:t>
            </a:r>
            <a:endParaRPr lang="en-US" altLang="en-US" sz="1800" dirty="0">
              <a:solidFill>
                <a:srgbClr val="002060"/>
              </a:solidFill>
            </a:endParaRPr>
          </a:p>
          <a:p>
            <a:pPr lvl="1">
              <a:lnSpc>
                <a:spcPct val="200000"/>
              </a:lnSpc>
              <a:buClr>
                <a:schemeClr val="accent1"/>
              </a:buClr>
              <a:buFont typeface="Arial" panose="020B0604020202020204" pitchFamily="34" charset="0"/>
              <a:buChar char="•"/>
            </a:pPr>
            <a:r>
              <a:rPr lang="en-US" altLang="en-US" sz="1800" dirty="0">
                <a:solidFill>
                  <a:srgbClr val="002060"/>
                </a:solidFill>
              </a:rPr>
              <a:t>Always double check your calculation.</a:t>
            </a:r>
            <a:endParaRPr lang="en-GB" altLang="en-US" sz="1800" dirty="0">
              <a:solidFill>
                <a:srgbClr val="002060"/>
              </a:solidFill>
            </a:endParaRPr>
          </a:p>
          <a:p>
            <a:pPr marL="0" indent="0">
              <a:buNone/>
            </a:pPr>
            <a:endParaRPr lang="en-US" altLang="en-US" sz="1800" dirty="0">
              <a:solidFill>
                <a:srgbClr val="002060"/>
              </a:solidFill>
              <a:latin typeface="+mn-lt"/>
            </a:endParaRPr>
          </a:p>
        </p:txBody>
      </p:sp>
      <p:sp>
        <p:nvSpPr>
          <p:cNvPr id="5" name="Title 1">
            <a:extLst>
              <a:ext uri="{FF2B5EF4-FFF2-40B4-BE49-F238E27FC236}">
                <a16:creationId xmlns:a16="http://schemas.microsoft.com/office/drawing/2014/main" id="{6218AB81-9146-4B77-B8D7-4B9D93ABCDF2}"/>
              </a:ext>
            </a:extLst>
          </p:cNvPr>
          <p:cNvSpPr>
            <a:spLocks noGrp="1"/>
          </p:cNvSpPr>
          <p:nvPr>
            <p:ph type="title"/>
          </p:nvPr>
        </p:nvSpPr>
        <p:spPr>
          <a:xfrm>
            <a:off x="1281728" y="480061"/>
            <a:ext cx="6995120" cy="1257299"/>
          </a:xfrm>
        </p:spPr>
        <p:txBody>
          <a:bodyPr/>
          <a:lstStyle/>
          <a:p>
            <a:r>
              <a:rPr lang="en-ZA" dirty="0"/>
              <a:t>Helpful tips:</a:t>
            </a:r>
          </a:p>
        </p:txBody>
      </p:sp>
    </p:spTree>
    <p:extLst>
      <p:ext uri="{BB962C8B-B14F-4D97-AF65-F5344CB8AC3E}">
        <p14:creationId xmlns:p14="http://schemas.microsoft.com/office/powerpoint/2010/main" val="1314477835"/>
      </p:ext>
    </p:extLst>
  </p:cSld>
  <p:clrMapOvr>
    <a:masterClrMapping/>
  </p:clrMapOvr>
  <mc:AlternateContent xmlns:mc="http://schemas.openxmlformats.org/markup-compatibility/2006" xmlns:p14="http://schemas.microsoft.com/office/powerpoint/2010/main">
    <mc:Choice Requires="p14">
      <p:transition spd="slow" p14:dur="2000" advTm="52644"/>
    </mc:Choice>
    <mc:Fallback xmlns="">
      <p:transition spd="slow" advTm="5264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6985" y="1424412"/>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293632" y="4527672"/>
            <a:ext cx="4670891" cy="1377931"/>
          </a:xfrm>
        </p:spPr>
        <p:txBody>
          <a:bodyPr>
            <a:normAutofit/>
          </a:bodyPr>
          <a:lstStyle/>
          <a:p>
            <a:pPr marL="0" indent="0">
              <a:buClr>
                <a:schemeClr val="accent1"/>
              </a:buClr>
              <a:buNone/>
            </a:pPr>
            <a:r>
              <a:rPr lang="en-US" altLang="en-US" sz="2000" dirty="0" err="1">
                <a:solidFill>
                  <a:srgbClr val="002060"/>
                </a:solidFill>
                <a:latin typeface="+mn-lt"/>
              </a:rPr>
              <a:t>Maximising</a:t>
            </a:r>
            <a:r>
              <a:rPr lang="en-US" altLang="en-US" sz="2000" dirty="0">
                <a:solidFill>
                  <a:srgbClr val="002060"/>
                </a:solidFill>
                <a:latin typeface="+mn-lt"/>
              </a:rPr>
              <a:t> your time -  120 minutes</a:t>
            </a:r>
          </a:p>
          <a:p>
            <a:pPr marL="457200" lvl="1" indent="0">
              <a:buClr>
                <a:schemeClr val="accent1"/>
              </a:buClr>
              <a:buNone/>
            </a:pPr>
            <a:r>
              <a:rPr lang="en-US" altLang="en-US" sz="2000" dirty="0">
                <a:solidFill>
                  <a:srgbClr val="002060"/>
                </a:solidFill>
                <a:latin typeface="+mn-lt"/>
              </a:rPr>
              <a:t>40 MCQs</a:t>
            </a:r>
          </a:p>
          <a:p>
            <a:pPr marL="457200" lvl="1" indent="0">
              <a:buClr>
                <a:schemeClr val="accent1"/>
              </a:buClr>
              <a:buNone/>
            </a:pPr>
            <a:r>
              <a:rPr lang="en-US" altLang="en-US" sz="2000" dirty="0">
                <a:solidFill>
                  <a:srgbClr val="002060"/>
                </a:solidFill>
                <a:latin typeface="+mn-lt"/>
              </a:rPr>
              <a:t>Approximately 3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211588" y="5858496"/>
            <a:ext cx="4670891" cy="646331"/>
          </a:xfrm>
          <a:prstGeom prst="rect">
            <a:avLst/>
          </a:prstGeom>
          <a:solidFill>
            <a:srgbClr val="002060"/>
          </a:solidFill>
        </p:spPr>
        <p:txBody>
          <a:bodyPr wrap="square">
            <a:spAutoFit/>
          </a:bodyPr>
          <a:lstStyle/>
          <a:p>
            <a:pPr>
              <a:defRPr/>
            </a:pPr>
            <a:r>
              <a:rPr lang="en-US" dirty="0">
                <a:solidFill>
                  <a:schemeClr val="bg1"/>
                </a:solidFill>
              </a:rPr>
              <a:t>No negative marking.</a:t>
            </a:r>
          </a:p>
          <a:p>
            <a:pPr>
              <a:defRPr/>
            </a:pPr>
            <a:r>
              <a:rPr lang="en-US" dirty="0">
                <a:solidFill>
                  <a:schemeClr val="bg1"/>
                </a:solidFill>
              </a:rPr>
              <a:t>Do not leave blank spaces.</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878660242"/>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302" y="457200"/>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1</a:t>
            </a:r>
          </a:p>
        </p:txBody>
      </p:sp>
      <p:sp>
        <p:nvSpPr>
          <p:cNvPr id="3" name="Content Placeholder 2"/>
          <p:cNvSpPr>
            <a:spLocks noGrp="1"/>
          </p:cNvSpPr>
          <p:nvPr>
            <p:ph sz="half" idx="1"/>
          </p:nvPr>
        </p:nvSpPr>
        <p:spPr>
          <a:xfrm>
            <a:off x="735330" y="2191385"/>
            <a:ext cx="11031554" cy="4209415"/>
          </a:xfrm>
        </p:spPr>
        <p:txBody>
          <a:bodyPr>
            <a:normAutofit/>
          </a:bodyPr>
          <a:lstStyle/>
          <a:p>
            <a:pPr marL="64008" indent="0" algn="just">
              <a:lnSpc>
                <a:spcPct val="150000"/>
              </a:lnSpc>
              <a:buNone/>
            </a:pPr>
            <a:r>
              <a:rPr lang="en-ZA" dirty="0">
                <a:solidFill>
                  <a:srgbClr val="002060"/>
                </a:solidFill>
              </a:rPr>
              <a:t>A 55-year-old male patient is stabilised on warfarin 5 mg daily at a cost of R 28-80 per month. The patient has his INR monitored weekly at a cost of R117-70 per test, the patient has heard about rivaroxaban from his doctor and wants to know the cost implications.  The cost of rivaroxaban 15 mg daily is R637-95 per month. What is the difference in cost between these two options? </a:t>
            </a:r>
          </a:p>
          <a:p>
            <a:pPr marL="64008" indent="0" algn="just">
              <a:buNone/>
            </a:pPr>
            <a:endParaRPr lang="en-ZA" dirty="0">
              <a:solidFill>
                <a:srgbClr val="002060"/>
              </a:solidFill>
            </a:endParaRPr>
          </a:p>
        </p:txBody>
      </p:sp>
    </p:spTree>
    <p:extLst>
      <p:ext uri="{BB962C8B-B14F-4D97-AF65-F5344CB8AC3E}">
        <p14:creationId xmlns:p14="http://schemas.microsoft.com/office/powerpoint/2010/main" val="4184976976"/>
      </p:ext>
    </p:extLst>
  </p:cSld>
  <p:clrMapOvr>
    <a:masterClrMapping/>
  </p:clrMapOvr>
  <mc:AlternateContent xmlns:mc="http://schemas.openxmlformats.org/markup-compatibility/2006" xmlns:p14="http://schemas.microsoft.com/office/powerpoint/2010/main">
    <mc:Choice Requires="p14">
      <p:transition spd="slow" p14:dur="2000" advTm="41898"/>
    </mc:Choice>
    <mc:Fallback xmlns="">
      <p:transition spd="slow" advTm="4189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FCAFE0-1D5A-4DAD-8768-358E4C62CA66}"/>
              </a:ext>
            </a:extLst>
          </p:cNvPr>
          <p:cNvPicPr>
            <a:picLocks noChangeAspect="1"/>
          </p:cNvPicPr>
          <p:nvPr/>
        </p:nvPicPr>
        <p:blipFill>
          <a:blip r:embed="rId4"/>
          <a:stretch>
            <a:fillRect/>
          </a:stretch>
        </p:blipFill>
        <p:spPr>
          <a:xfrm>
            <a:off x="1400810" y="1885742"/>
            <a:ext cx="7608998" cy="43574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1">
            <a:extLst>
              <a:ext uri="{FF2B5EF4-FFF2-40B4-BE49-F238E27FC236}">
                <a16:creationId xmlns:a16="http://schemas.microsoft.com/office/drawing/2014/main" id="{0CEB64E3-5C48-43AF-8DFD-54A90A9387B7}"/>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1</a:t>
            </a:r>
            <a:r>
              <a:rPr lang="en-ZA" dirty="0">
                <a:solidFill>
                  <a:schemeClr val="bg1"/>
                </a:solidFill>
              </a:rPr>
              <a:t>: Solution</a:t>
            </a:r>
            <a:endParaRPr lang="en-US" dirty="0">
              <a:solidFill>
                <a:schemeClr val="bg1"/>
              </a:solidFill>
            </a:endParaRPr>
          </a:p>
        </p:txBody>
      </p:sp>
    </p:spTree>
    <p:custDataLst>
      <p:tags r:id="rId1"/>
    </p:custDataLst>
    <p:extLst>
      <p:ext uri="{BB962C8B-B14F-4D97-AF65-F5344CB8AC3E}">
        <p14:creationId xmlns:p14="http://schemas.microsoft.com/office/powerpoint/2010/main" val="635956183"/>
      </p:ext>
    </p:extLst>
  </p:cSld>
  <p:clrMapOvr>
    <a:masterClrMapping/>
  </p:clrMapOvr>
  <mc:AlternateContent xmlns:mc="http://schemas.openxmlformats.org/markup-compatibility/2006" xmlns:p14="http://schemas.microsoft.com/office/powerpoint/2010/main">
    <mc:Choice Requires="p14">
      <p:transition spd="slow" p14:dur="2000" advTm="99504"/>
    </mc:Choice>
    <mc:Fallback xmlns="">
      <p:transition spd="slow" advTm="995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162" y="502777"/>
            <a:ext cx="8725197" cy="775417"/>
          </a:xfrm>
        </p:spPr>
        <p:txBody>
          <a:bodyPr/>
          <a:lstStyle/>
          <a:p>
            <a:r>
              <a:rPr lang="en-ZA" dirty="0"/>
              <a:t>Calculation:  Example 2</a:t>
            </a:r>
          </a:p>
        </p:txBody>
      </p:sp>
      <p:sp>
        <p:nvSpPr>
          <p:cNvPr id="3" name="Content Placeholder 2"/>
          <p:cNvSpPr>
            <a:spLocks noGrp="1"/>
          </p:cNvSpPr>
          <p:nvPr>
            <p:ph sz="half" idx="1"/>
          </p:nvPr>
        </p:nvSpPr>
        <p:spPr>
          <a:xfrm>
            <a:off x="838200" y="1825624"/>
            <a:ext cx="10515600" cy="4529599"/>
          </a:xfrm>
        </p:spPr>
        <p:txBody>
          <a:bodyPr>
            <a:normAutofit fontScale="92500"/>
          </a:bodyPr>
          <a:lstStyle/>
          <a:p>
            <a:pPr marL="64008" indent="0" algn="just">
              <a:lnSpc>
                <a:spcPct val="150000"/>
              </a:lnSpc>
              <a:buNone/>
            </a:pPr>
            <a:r>
              <a:rPr lang="en-ZA" dirty="0">
                <a:solidFill>
                  <a:srgbClr val="002060"/>
                </a:solidFill>
              </a:rPr>
              <a:t>A patient requires an intravenous infusion of 0.9%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sodium chloride. In your hospital pharmacy department you have Water for Injection BP and 4.5%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Sodium Chloride Solution BP.  Assuming no volume displacement effects, what volume of the 4.5% </a:t>
            </a:r>
            <a:r>
              <a:rPr lang="en-ZA" baseline="30000" dirty="0">
                <a:solidFill>
                  <a:srgbClr val="002060"/>
                </a:solidFill>
              </a:rPr>
              <a:t>w</a:t>
            </a:r>
            <a:r>
              <a:rPr lang="en-ZA" dirty="0">
                <a:solidFill>
                  <a:srgbClr val="002060"/>
                </a:solidFill>
              </a:rPr>
              <a:t>/</a:t>
            </a:r>
            <a:r>
              <a:rPr lang="en-ZA" baseline="-25000" dirty="0">
                <a:solidFill>
                  <a:srgbClr val="002060"/>
                </a:solidFill>
              </a:rPr>
              <a:t>v </a:t>
            </a:r>
            <a:r>
              <a:rPr lang="en-ZA" dirty="0">
                <a:solidFill>
                  <a:srgbClr val="002060"/>
                </a:solidFill>
              </a:rPr>
              <a:t> Sodium Chloride Solution BP need to be added aseptically to an expandable PVC infusion bag containing 100 ml Water for Injection BP to produce the required sodium chloride concentration?</a:t>
            </a:r>
          </a:p>
          <a:p>
            <a:pPr marL="64008" indent="0">
              <a:buNone/>
            </a:pPr>
            <a:endParaRPr lang="en-ZA" dirty="0">
              <a:latin typeface="+mn-lt"/>
            </a:endParaRPr>
          </a:p>
        </p:txBody>
      </p:sp>
    </p:spTree>
    <p:extLst>
      <p:ext uri="{BB962C8B-B14F-4D97-AF65-F5344CB8AC3E}">
        <p14:creationId xmlns:p14="http://schemas.microsoft.com/office/powerpoint/2010/main" val="249953272"/>
      </p:ext>
    </p:extLst>
  </p:cSld>
  <p:clrMapOvr>
    <a:masterClrMapping/>
  </p:clrMapOvr>
  <mc:AlternateContent xmlns:mc="http://schemas.openxmlformats.org/markup-compatibility/2006" xmlns:p14="http://schemas.microsoft.com/office/powerpoint/2010/main">
    <mc:Choice Requires="p14">
      <p:transition spd="slow" p14:dur="2000" advTm="92725"/>
    </mc:Choice>
    <mc:Fallback xmlns="">
      <p:transition spd="slow" advTm="9272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5DF471-0ED3-4AE3-91DC-86B0217F741C}"/>
              </a:ext>
            </a:extLst>
          </p:cNvPr>
          <p:cNvSpPr>
            <a:spLocks noGrp="1"/>
          </p:cNvSpPr>
          <p:nvPr>
            <p:ph type="title"/>
          </p:nvPr>
        </p:nvSpPr>
        <p:spPr>
          <a:xfrm>
            <a:off x="1382762" y="265795"/>
            <a:ext cx="10515600" cy="865239"/>
          </a:xfrm>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2</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5CF5ACC8-9F7B-40B8-A755-619C7AF28322}"/>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02979" y="1317523"/>
            <a:ext cx="6915807" cy="5183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844039493"/>
      </p:ext>
    </p:extLst>
  </p:cSld>
  <p:clrMapOvr>
    <a:masterClrMapping/>
  </p:clrMapOvr>
  <mc:AlternateContent xmlns:mc="http://schemas.openxmlformats.org/markup-compatibility/2006" xmlns:p14="http://schemas.microsoft.com/office/powerpoint/2010/main">
    <mc:Choice Requires="p14">
      <p:transition spd="slow" p14:dur="2000" advTm="208013"/>
    </mc:Choice>
    <mc:Fallback xmlns="">
      <p:transition spd="slow" advTm="208013"/>
    </mc:Fallback>
  </mc:AlternateContent>
  <p:extLst>
    <p:ext uri="{3A86A75C-4F4B-4683-9AE1-C65F6400EC91}">
      <p14:laserTraceLst xmlns:p14="http://schemas.microsoft.com/office/powerpoint/2010/main">
        <p14:tracePtLst>
          <p14:tracePt t="36355" x="5727700" y="4254500"/>
          <p14:tracePt t="36680" x="5727700" y="4191000"/>
          <p14:tracePt t="36689" x="5746750" y="4070350"/>
          <p14:tracePt t="36696" x="5765800" y="3873500"/>
          <p14:tracePt t="36705" x="5778500" y="3651250"/>
          <p14:tracePt t="36720" x="5784850" y="3162300"/>
          <p14:tracePt t="36737" x="5664200" y="2774950"/>
          <p14:tracePt t="36753" x="5441950" y="2355850"/>
          <p14:tracePt t="36771" x="5175250" y="2006600"/>
          <p14:tracePt t="36787" x="4870450" y="1752600"/>
          <p14:tracePt t="36805" x="4546600" y="1543050"/>
          <p14:tracePt t="36821" x="4451350" y="1466850"/>
          <p14:tracePt t="36837" x="4425950" y="1447800"/>
          <p14:tracePt t="36854" x="4419600" y="1435100"/>
          <p14:tracePt t="36915" x="4425950" y="1435100"/>
          <p14:tracePt t="36922" x="4438650" y="1441450"/>
          <p14:tracePt t="36931" x="4451350" y="1454150"/>
          <p14:tracePt t="36939" x="4464050" y="1460500"/>
          <p14:tracePt t="36955" x="4489450" y="1492250"/>
          <p14:tracePt t="36971" x="4514850" y="1530350"/>
          <p14:tracePt t="36988" x="4533900" y="1549400"/>
          <p14:tracePt t="37004" x="4552950" y="1581150"/>
          <p14:tracePt t="37020" x="4584700" y="1606550"/>
          <p14:tracePt t="37037" x="4616450" y="1676400"/>
          <p14:tracePt t="37054" x="4635500" y="1708150"/>
          <p14:tracePt t="37071" x="4648200" y="1727200"/>
          <p14:tracePt t="37087" x="4641850" y="1746250"/>
          <p14:tracePt t="37104" x="4641850" y="1752600"/>
          <p14:tracePt t="37167" x="4635500" y="1752600"/>
          <p14:tracePt t="37174" x="4629150" y="1752600"/>
          <p14:tracePt t="37180" x="4622800" y="1752600"/>
          <p14:tracePt t="37190" x="4616450" y="1752600"/>
          <p14:tracePt t="37205" x="4603750" y="1752600"/>
          <p14:tracePt t="37221" x="4591050" y="1758950"/>
          <p14:tracePt t="37238" x="4584700" y="1758950"/>
          <p14:tracePt t="37255" x="4572000" y="1771650"/>
          <p14:tracePt t="37271" x="4559300" y="1790700"/>
          <p14:tracePt t="37288" x="4559300" y="1797050"/>
          <p14:tracePt t="37304" x="4559300" y="1803400"/>
          <p14:tracePt t="37362" x="4552950" y="1803400"/>
          <p14:tracePt t="37425" x="4546600" y="1797050"/>
          <p14:tracePt t="37433" x="4540250" y="1797050"/>
          <p14:tracePt t="37443" x="4540250" y="1790700"/>
          <p14:tracePt t="37460" x="4540250" y="1778000"/>
          <p14:tracePt t="37472" x="4540250" y="1771650"/>
          <p14:tracePt t="37499" x="4540250" y="1765300"/>
          <p14:tracePt t="37508" x="4540250" y="1758950"/>
          <p14:tracePt t="37523" x="4540250" y="1746250"/>
          <p14:tracePt t="37539" x="4540250" y="1739900"/>
          <p14:tracePt t="37555" x="4540250" y="1714500"/>
          <p14:tracePt t="37571" x="4540250" y="1695450"/>
          <p14:tracePt t="37587" x="4546600" y="1689100"/>
          <p14:tracePt t="37603" x="4546600" y="1682750"/>
          <p14:tracePt t="37637" x="4546600" y="1676400"/>
          <p14:tracePt t="37654" x="4546600" y="1670050"/>
          <p14:tracePt t="37670" x="4546600" y="1657350"/>
          <p14:tracePt t="37687" x="4546600" y="1651000"/>
          <p14:tracePt t="37705" x="4546600" y="1644650"/>
          <p14:tracePt t="37722" x="4546600" y="1638300"/>
          <p14:tracePt t="37738" x="4540250" y="1631950"/>
          <p14:tracePt t="37756" x="4533900" y="1619250"/>
          <p14:tracePt t="37772" x="4527550" y="1606550"/>
          <p14:tracePt t="37788" x="4521200" y="1600200"/>
          <p14:tracePt t="37805" x="4508500" y="1593850"/>
          <p14:tracePt t="37822" x="4502150" y="1587500"/>
          <p14:tracePt t="37838" x="4489450" y="1587500"/>
          <p14:tracePt t="37855" x="4483100" y="1587500"/>
          <p14:tracePt t="37872" x="4470400" y="1574800"/>
          <p14:tracePt t="37888" x="4451350" y="1568450"/>
          <p14:tracePt t="37905" x="4400550" y="1568450"/>
          <p14:tracePt t="37922" x="4362450" y="1568450"/>
          <p14:tracePt t="37938" x="4337050" y="1568450"/>
          <p14:tracePt t="37956" x="4311650" y="1568450"/>
          <p14:tracePt t="37972" x="4279900" y="1562100"/>
          <p14:tracePt t="37987" x="4210050" y="1549400"/>
          <p14:tracePt t="38004" x="4140200" y="1536700"/>
          <p14:tracePt t="38021" x="4064000" y="1524000"/>
          <p14:tracePt t="38037" x="4025900" y="1517650"/>
          <p14:tracePt t="38054" x="4013200" y="1517650"/>
          <p14:tracePt t="38071" x="3968750" y="1517650"/>
          <p14:tracePt t="38087" x="3905250" y="1536700"/>
          <p14:tracePt t="38104" x="3822700" y="1562100"/>
          <p14:tracePt t="38121" x="3759200" y="1568450"/>
          <p14:tracePt t="38138" x="3721100" y="1581150"/>
          <p14:tracePt t="38155" x="3689350" y="1587500"/>
          <p14:tracePt t="38172" x="3676650" y="1593850"/>
          <p14:tracePt t="38188" x="3638550" y="1612900"/>
          <p14:tracePt t="38206" x="3587750" y="1638300"/>
          <p14:tracePt t="38221" x="3568700" y="1657350"/>
          <p14:tracePt t="38237" x="3562350" y="1670050"/>
          <p14:tracePt t="38254" x="3549650" y="1682750"/>
          <p14:tracePt t="38271" x="3536950" y="1701800"/>
          <p14:tracePt t="38287" x="3517900" y="1727200"/>
          <p14:tracePt t="38304" x="3479800" y="1771650"/>
          <p14:tracePt t="38321" x="3460750" y="1797050"/>
          <p14:tracePt t="38337" x="3448050" y="1835150"/>
          <p14:tracePt t="38354" x="3448050" y="1866900"/>
          <p14:tracePt t="38371" x="3448050" y="1905000"/>
          <p14:tracePt t="38387" x="3448050" y="1949450"/>
          <p14:tracePt t="38404" x="3448050" y="2000250"/>
          <p14:tracePt t="38421" x="3467100" y="2063750"/>
          <p14:tracePt t="38438" x="3498850" y="2127250"/>
          <p14:tracePt t="38455" x="3562350" y="2222500"/>
          <p14:tracePt t="38472" x="3625850" y="2286000"/>
          <p14:tracePt t="38488" x="3683000" y="2317750"/>
          <p14:tracePt t="38504" x="3752850" y="2349500"/>
          <p14:tracePt t="38522" x="3816350" y="2368550"/>
          <p14:tracePt t="38537" x="3867150" y="2374900"/>
          <p14:tracePt t="38554" x="3943350" y="2355850"/>
          <p14:tracePt t="38571" x="4013200" y="2330450"/>
          <p14:tracePt t="38587" x="4108450" y="2286000"/>
          <p14:tracePt t="38604" x="4203700" y="2241550"/>
          <p14:tracePt t="38605" x="4241800" y="2222500"/>
          <p14:tracePt t="38621" x="4279900" y="2203450"/>
          <p14:tracePt t="38637" x="4292600" y="2190750"/>
          <p14:tracePt t="38654" x="4305300" y="2178050"/>
          <p14:tracePt t="38671" x="4324350" y="2165350"/>
          <p14:tracePt t="38687" x="4349750" y="2146300"/>
          <p14:tracePt t="38704" x="4362450" y="2127250"/>
          <p14:tracePt t="38721" x="4394200" y="2108200"/>
          <p14:tracePt t="38737" x="4400550" y="2101850"/>
          <p14:tracePt t="38754" x="4400550" y="2095500"/>
          <p14:tracePt t="38771" x="4406900" y="2095500"/>
          <p14:tracePt t="38827" x="4413250" y="2089150"/>
          <p14:tracePt t="38835" x="4419600" y="2089150"/>
          <p14:tracePt t="38843" x="4419600" y="2082800"/>
          <p14:tracePt t="38854" x="4419600" y="2076450"/>
          <p14:tracePt t="38870" x="4425950" y="2070100"/>
          <p14:tracePt t="38887" x="4432300" y="2070100"/>
          <p14:tracePt t="38904" x="4432300" y="2063750"/>
          <p14:tracePt t="38921" x="4464050" y="2032000"/>
          <p14:tracePt t="38938" x="4476750" y="2012950"/>
          <p14:tracePt t="38954" x="4495800" y="1993900"/>
          <p14:tracePt t="38971" x="4495800" y="1974850"/>
          <p14:tracePt t="38987" x="4495800" y="1962150"/>
          <p14:tracePt t="39004" x="4502150" y="1962150"/>
          <p14:tracePt t="39021" x="4502150" y="1955800"/>
          <p14:tracePt t="39038" x="4502150" y="1949450"/>
          <p14:tracePt t="39055" x="4502150" y="1936750"/>
          <p14:tracePt t="39072" x="4502150" y="1930400"/>
          <p14:tracePt t="39088" x="4495800" y="1924050"/>
          <p14:tracePt t="39104" x="4489450" y="1911350"/>
          <p14:tracePt t="39121" x="4483100" y="1905000"/>
          <p14:tracePt t="39138" x="4464050" y="1885950"/>
          <p14:tracePt t="39155" x="4445000" y="1873250"/>
          <p14:tracePt t="39171" x="4425950" y="1847850"/>
          <p14:tracePt t="39188" x="4406900" y="1822450"/>
          <p14:tracePt t="39205" x="4387850" y="1809750"/>
          <p14:tracePt t="39221" x="4368800" y="1790700"/>
          <p14:tracePt t="39238" x="4356100" y="1778000"/>
          <p14:tracePt t="39255" x="4337050" y="1765300"/>
          <p14:tracePt t="39271" x="4324350" y="1752600"/>
          <p14:tracePt t="39288" x="4292600" y="1739900"/>
          <p14:tracePt t="39306" x="4184650" y="1708150"/>
          <p14:tracePt t="39322" x="4108450" y="1701800"/>
          <p14:tracePt t="39338" x="4038600" y="1695450"/>
          <p14:tracePt t="39355" x="3994150" y="1695450"/>
          <p14:tracePt t="39372" x="3968750" y="1695450"/>
          <p14:tracePt t="39388" x="3949700" y="1695450"/>
          <p14:tracePt t="39405" x="3905250" y="1708150"/>
          <p14:tracePt t="39421" x="3848100" y="1733550"/>
          <p14:tracePt t="39438" x="3784600" y="1758950"/>
          <p14:tracePt t="39456" x="3721100" y="1790700"/>
          <p14:tracePt t="39472" x="3689350" y="1809750"/>
          <p14:tracePt t="39488" x="3670300" y="1828800"/>
          <p14:tracePt t="39505" x="3651250" y="1854200"/>
          <p14:tracePt t="39521" x="3632200" y="1879600"/>
          <p14:tracePt t="39538" x="3606800" y="1930400"/>
          <p14:tracePt t="39555" x="3581400" y="1993900"/>
          <p14:tracePt t="39572" x="3600450" y="2076450"/>
          <p14:tracePt t="39588" x="3670300" y="2120900"/>
          <p14:tracePt t="39605" x="3759200" y="2152650"/>
          <p14:tracePt t="39622" x="3841750" y="2171700"/>
          <p14:tracePt t="39638" x="3911600" y="2171700"/>
          <p14:tracePt t="39655" x="3962400" y="2165350"/>
          <p14:tracePt t="39671" x="3981450" y="2152650"/>
          <p14:tracePt t="39688" x="4032250" y="2120900"/>
          <p14:tracePt t="39705" x="4146550" y="2051050"/>
          <p14:tracePt t="39722" x="4210050" y="2012950"/>
          <p14:tracePt t="39738" x="4229100" y="2000250"/>
          <p14:tracePt t="39755" x="4229100" y="1993900"/>
          <p14:tracePt t="39771" x="4229100" y="1987550"/>
          <p14:tracePt t="39804" x="4229100" y="1981200"/>
          <p14:tracePt t="39821" x="4229100" y="1968500"/>
          <p14:tracePt t="39838" x="4229100" y="1962150"/>
          <p14:tracePt t="39854" x="4222750" y="1943100"/>
          <p14:tracePt t="39871" x="4216400" y="1943100"/>
          <p14:tracePt t="39888" x="4216400" y="1936750"/>
          <p14:tracePt t="39946" x="4210050" y="1936750"/>
          <p14:tracePt t="39963" x="4203700" y="1936750"/>
          <p14:tracePt t="39976" x="4197350" y="1936750"/>
          <p14:tracePt t="40074" x="4203700" y="1936750"/>
          <p14:tracePt t="40085" x="4210050" y="1936750"/>
          <p14:tracePt t="40089" x="4216400" y="1936750"/>
          <p14:tracePt t="40104" x="4229100" y="1936750"/>
          <p14:tracePt t="40121" x="4248150" y="1936750"/>
          <p14:tracePt t="40137" x="4273550" y="1924050"/>
          <p14:tracePt t="40154" x="4286250" y="1905000"/>
          <p14:tracePt t="40171" x="4292600" y="1885950"/>
          <p14:tracePt t="40187" x="4311650" y="1873250"/>
          <p14:tracePt t="40204" x="4324350" y="1854200"/>
          <p14:tracePt t="40221" x="4337050" y="1828800"/>
          <p14:tracePt t="40238" x="4330700" y="1803400"/>
          <p14:tracePt t="40255" x="4318000" y="1784350"/>
          <p14:tracePt t="40271" x="4298950" y="1771650"/>
          <p14:tracePt t="40288" x="4279900" y="1752600"/>
          <p14:tracePt t="40305" x="4248150" y="1739900"/>
          <p14:tracePt t="40321" x="4210050" y="1733550"/>
          <p14:tracePt t="40338" x="4165600" y="1733550"/>
          <p14:tracePt t="40355" x="4146550" y="1733550"/>
          <p14:tracePt t="40372" x="4133850" y="1733550"/>
          <p14:tracePt t="40405" x="4127500" y="1733550"/>
          <p14:tracePt t="40424" x="4121150" y="1733550"/>
          <p14:tracePt t="40438" x="4121150" y="1739900"/>
          <p14:tracePt t="40454" x="4114800" y="1752600"/>
          <p14:tracePt t="40471" x="4108450" y="1758950"/>
          <p14:tracePt t="40488" x="4108450" y="1765300"/>
          <p14:tracePt t="40504" x="4108450" y="1771650"/>
          <p14:tracePt t="40896" x="4108450" y="1778000"/>
          <p14:tracePt t="41150" x="4114800" y="1778000"/>
          <p14:tracePt t="41169" x="4114800" y="1784350"/>
          <p14:tracePt t="41177" x="4121150" y="1784350"/>
          <p14:tracePt t="41190" x="4121150" y="1790700"/>
          <p14:tracePt t="41211" x="4127500" y="1790700"/>
          <p14:tracePt t="41231" x="4133850" y="1797050"/>
          <p14:tracePt t="41263" x="4133850" y="1803400"/>
          <p14:tracePt t="41271" x="4140200" y="1803400"/>
          <p14:tracePt t="41294" x="4140200" y="1809750"/>
          <p14:tracePt t="41312" x="4146550" y="1809750"/>
          <p14:tracePt t="41320" x="4146550" y="1816100"/>
          <p14:tracePt t="41340" x="4152900" y="1816100"/>
          <p14:tracePt t="41349" x="4159250" y="1822450"/>
          <p14:tracePt t="41374" x="4165600" y="1822450"/>
          <p14:tracePt t="41381" x="4165600" y="1828800"/>
          <p14:tracePt t="41407" x="4171950" y="1828800"/>
          <p14:tracePt t="41414" x="4171950" y="1835150"/>
          <p14:tracePt t="41423" x="4184650" y="1835150"/>
          <p14:tracePt t="41439" x="4197350" y="1841500"/>
          <p14:tracePt t="41455" x="4216400" y="1841500"/>
          <p14:tracePt t="41472" x="4229100" y="1841500"/>
          <p14:tracePt t="41492" x="4241800" y="1841500"/>
          <p14:tracePt t="41505" x="4248150" y="1841500"/>
          <p14:tracePt t="41522" x="4267200" y="1835150"/>
          <p14:tracePt t="41539" x="4273550" y="1835150"/>
          <p14:tracePt t="41556" x="4286250" y="1822450"/>
          <p14:tracePt t="41573" x="4292600" y="1809750"/>
          <p14:tracePt t="41589" x="4292600" y="1790700"/>
          <p14:tracePt t="41605" x="4298950" y="1778000"/>
          <p14:tracePt t="41622" x="4298950" y="1765300"/>
          <p14:tracePt t="41639" x="4298950" y="1758950"/>
          <p14:tracePt t="41655" x="4298950" y="1752600"/>
          <p14:tracePt t="41709" x="4286250" y="1746250"/>
          <p14:tracePt t="41717" x="4279900" y="1739900"/>
          <p14:tracePt t="41726" x="4273550" y="1739900"/>
          <p14:tracePt t="41741" x="4254500" y="1727200"/>
          <p14:tracePt t="41755" x="4248150" y="1720850"/>
          <p14:tracePt t="41773" x="4229100" y="1714500"/>
          <p14:tracePt t="41789" x="4222750" y="1708150"/>
          <p14:tracePt t="41805" x="4203700" y="1708150"/>
          <p14:tracePt t="41822" x="4165600" y="1708150"/>
          <p14:tracePt t="41838" x="4114800" y="1720850"/>
          <p14:tracePt t="41855" x="4051300" y="1727200"/>
          <p14:tracePt t="41872" x="4025900" y="1727200"/>
          <p14:tracePt t="41888" x="4000500" y="1727200"/>
          <p14:tracePt t="41905" x="3981450" y="1727200"/>
          <p14:tracePt t="41922" x="3962400" y="1739900"/>
          <p14:tracePt t="41939" x="3930650" y="1758950"/>
          <p14:tracePt t="41955" x="3905250" y="1778000"/>
          <p14:tracePt t="41971" x="3886200" y="1790700"/>
          <p14:tracePt t="41988" x="3873500" y="1809750"/>
          <p14:tracePt t="42004" x="3860800" y="1835150"/>
          <p14:tracePt t="42021" x="3848100" y="1885950"/>
          <p14:tracePt t="42038" x="3841750" y="1987550"/>
          <p14:tracePt t="42055" x="3841750" y="2032000"/>
          <p14:tracePt t="42071" x="3848100" y="2057400"/>
          <p14:tracePt t="42088" x="3898900" y="2082800"/>
          <p14:tracePt t="42105" x="3975100" y="2095500"/>
          <p14:tracePt t="42122" x="4038600" y="2095500"/>
          <p14:tracePt t="42138" x="4076700" y="2095500"/>
          <p14:tracePt t="42155" x="4121150" y="2082800"/>
          <p14:tracePt t="42172" x="4229100" y="2044700"/>
          <p14:tracePt t="42189" x="4298950" y="2025650"/>
          <p14:tracePt t="42205" x="4337050" y="2000250"/>
          <p14:tracePt t="42221" x="4349750" y="1987550"/>
          <p14:tracePt t="42238" x="4362450" y="1968500"/>
          <p14:tracePt t="42254" x="4362450" y="1955800"/>
          <p14:tracePt t="42271" x="4368800" y="1943100"/>
          <p14:tracePt t="42288" x="4375150" y="1924050"/>
          <p14:tracePt t="42304" x="4375150" y="1911350"/>
          <p14:tracePt t="42321" x="4368800" y="1905000"/>
          <p14:tracePt t="42338" x="4362450" y="1885950"/>
          <p14:tracePt t="42355" x="4356100" y="1866900"/>
          <p14:tracePt t="42371" x="4349750" y="1860550"/>
          <p14:tracePt t="42388" x="4337050" y="1854200"/>
          <p14:tracePt t="42541" x="4343400" y="1854200"/>
          <p14:tracePt t="42563" x="4349750" y="1847850"/>
          <p14:tracePt t="42579" x="4349750" y="1841500"/>
          <p14:tracePt t="42586" x="4349750" y="1835150"/>
          <p14:tracePt t="42594" x="4343400" y="1828800"/>
          <p14:tracePt t="42605" x="4330700" y="1822450"/>
          <p14:tracePt t="42621" x="4292600" y="1816100"/>
          <p14:tracePt t="42638" x="4222750" y="1816100"/>
          <p14:tracePt t="42655" x="4171950" y="1822450"/>
          <p14:tracePt t="42671" x="4140200" y="1841500"/>
          <p14:tracePt t="42688" x="4108450" y="1879600"/>
          <p14:tracePt t="42705" x="4089400" y="1917700"/>
          <p14:tracePt t="42722" x="4083050" y="1949450"/>
          <p14:tracePt t="42738" x="4102100" y="1968500"/>
          <p14:tracePt t="42755" x="4171950" y="1987550"/>
          <p14:tracePt t="42771" x="4254500" y="1987550"/>
          <p14:tracePt t="42788" x="4324350" y="1974850"/>
          <p14:tracePt t="42805" x="4343400" y="1968500"/>
          <p14:tracePt t="42821" x="4362450" y="1955800"/>
          <p14:tracePt t="42838" x="4375150" y="1930400"/>
          <p14:tracePt t="42855" x="4375150" y="1905000"/>
          <p14:tracePt t="42871" x="4375150" y="1873250"/>
          <p14:tracePt t="42891" x="4368800" y="1854200"/>
          <p14:tracePt t="42908" x="4343400" y="1835150"/>
          <p14:tracePt t="42926" x="4273550" y="1809750"/>
          <p14:tracePt t="42939" x="4222750" y="1809750"/>
          <p14:tracePt t="42956" x="4184650" y="1809750"/>
          <p14:tracePt t="42972" x="4159250" y="1822450"/>
          <p14:tracePt t="42989" x="4140200" y="1841500"/>
          <p14:tracePt t="43006" x="4127500" y="1860550"/>
          <p14:tracePt t="43023" x="4108450" y="1879600"/>
          <p14:tracePt t="43039" x="4095750" y="1892300"/>
          <p14:tracePt t="43056" x="4095750" y="1905000"/>
          <p14:tracePt t="43073" x="4095750" y="1911350"/>
          <p14:tracePt t="43089" x="4102100" y="1911350"/>
          <p14:tracePt t="43106" x="4102100" y="1917700"/>
          <p14:tracePt t="43244" x="4108450" y="1917700"/>
          <p14:tracePt t="43264" x="4114800" y="1917700"/>
          <p14:tracePt t="43273" x="4121150" y="1911350"/>
          <p14:tracePt t="43280" x="4127500" y="1911350"/>
          <p14:tracePt t="43296" x="4133850" y="1911350"/>
          <p14:tracePt t="43370" x="4133850" y="1905000"/>
          <p14:tracePt t="47289" x="4127500" y="1898650"/>
          <p14:tracePt t="47296" x="4057650" y="1860550"/>
          <p14:tracePt t="47308" x="4000500" y="1822450"/>
          <p14:tracePt t="47324" x="3924300" y="1784350"/>
          <p14:tracePt t="47341" x="3911600" y="1778000"/>
          <p14:tracePt t="47375" x="3892550" y="1771650"/>
          <p14:tracePt t="47391" x="3879850" y="1771650"/>
          <p14:tracePt t="47406" x="3873500" y="1771650"/>
          <p14:tracePt t="47422" x="3879850" y="1771650"/>
          <p14:tracePt t="47439" x="3886200" y="1765300"/>
          <p14:tracePt t="47456" x="3892550" y="1758950"/>
          <p14:tracePt t="47473" x="3905250" y="1758950"/>
          <p14:tracePt t="47494" x="3911600" y="1758950"/>
          <p14:tracePt t="47506" x="3917950" y="1758950"/>
          <p14:tracePt t="48303" x="3911600" y="1758950"/>
          <p14:tracePt t="48322" x="3905250" y="1758950"/>
          <p14:tracePt t="48330" x="3898900" y="1758950"/>
          <p14:tracePt t="48339" x="3892550" y="1758950"/>
          <p14:tracePt t="48356" x="3841750" y="1752600"/>
          <p14:tracePt t="48373" x="3746500" y="1739900"/>
          <p14:tracePt t="48390" x="3638550" y="1727200"/>
          <p14:tracePt t="48406" x="3505200" y="1708150"/>
          <p14:tracePt t="48423" x="3352800" y="1695450"/>
          <p14:tracePt t="48440" x="3105150" y="1670050"/>
          <p14:tracePt t="48441" x="2959100" y="1663700"/>
          <p14:tracePt t="48457" x="2774950" y="1651000"/>
          <p14:tracePt t="48473" x="2641600" y="1625600"/>
          <p14:tracePt t="48489" x="2565400" y="1587500"/>
          <p14:tracePt t="48506" x="2533650" y="1562100"/>
          <p14:tracePt t="48522" x="2514600" y="1543050"/>
          <p14:tracePt t="48539" x="2495550" y="1524000"/>
          <p14:tracePt t="48556" x="2482850" y="1504950"/>
          <p14:tracePt t="48573" x="2463800" y="1492250"/>
          <p14:tracePt t="48589" x="2463800" y="1479550"/>
          <p14:tracePt t="48606" x="2444750" y="1466850"/>
          <p14:tracePt t="48623" x="2393950" y="1454150"/>
          <p14:tracePt t="48640" x="2305050" y="1435100"/>
          <p14:tracePt t="48657" x="2235200" y="1409700"/>
          <p14:tracePt t="48673" x="2203450" y="1390650"/>
          <p14:tracePt t="48690" x="2184400" y="1371600"/>
          <p14:tracePt t="48707" x="2178050" y="1358900"/>
          <p14:tracePt t="48740" x="2165350" y="1352550"/>
          <p14:tracePt t="48757" x="2152650" y="1352550"/>
          <p14:tracePt t="48774" x="2146300" y="1352550"/>
          <p14:tracePt t="51237" x="2152650" y="1358900"/>
          <p14:tracePt t="51241" x="2152650" y="1365250"/>
          <p14:tracePt t="51258" x="2152650" y="1384300"/>
          <p14:tracePt t="51273" x="2152650" y="1397000"/>
          <p14:tracePt t="51290" x="2152650" y="1403350"/>
          <p14:tracePt t="51306" x="2152650" y="1409700"/>
          <p14:tracePt t="52976" x="2152650" y="1403350"/>
          <p14:tracePt t="53402" x="2159000" y="1403350"/>
          <p14:tracePt t="53410" x="2184400" y="1403350"/>
          <p14:tracePt t="53418" x="2209800" y="1403350"/>
          <p14:tracePt t="53427" x="2235200" y="1403350"/>
          <p14:tracePt t="53440" x="2273300" y="1397000"/>
          <p14:tracePt t="53457" x="2355850" y="1377950"/>
          <p14:tracePt t="53474" x="2362200" y="1377950"/>
          <p14:tracePt t="53492" x="2368550" y="1377950"/>
          <p14:tracePt t="53507" x="2368550" y="1371600"/>
          <p14:tracePt t="53524" x="2374900" y="1371600"/>
          <p14:tracePt t="53541" x="2381250" y="1371600"/>
          <p14:tracePt t="53557" x="2387600" y="1371600"/>
          <p14:tracePt t="53590" x="2387600" y="1377950"/>
          <p14:tracePt t="53598" x="2381250" y="1377950"/>
          <p14:tracePt t="53608" x="2381250" y="1384300"/>
          <p14:tracePt t="53625" x="2374900" y="1390650"/>
          <p14:tracePt t="53827" x="2368550" y="1390650"/>
          <p14:tracePt t="53844" x="2355850" y="1390650"/>
          <p14:tracePt t="53854" x="2355850" y="1397000"/>
          <p14:tracePt t="53861" x="2349500" y="1397000"/>
          <p14:tracePt t="53875" x="2349500" y="1403350"/>
          <p14:tracePt t="53892" x="2343150" y="1441450"/>
          <p14:tracePt t="53907" x="2343150" y="1447800"/>
          <p14:tracePt t="53924" x="2355850" y="1479550"/>
          <p14:tracePt t="53941" x="2362200" y="1498600"/>
          <p14:tracePt t="53957" x="2368550" y="1511300"/>
          <p14:tracePt t="53974" x="2381250" y="1530350"/>
          <p14:tracePt t="53991" x="2387600" y="1549400"/>
          <p14:tracePt t="54007" x="2400300" y="1562100"/>
          <p14:tracePt t="54024" x="2400300" y="1568450"/>
          <p14:tracePt t="54539" x="2400300" y="1581150"/>
          <p14:tracePt t="54547" x="2393950" y="1600200"/>
          <p14:tracePt t="54559" x="2387600" y="1631950"/>
          <p14:tracePt t="54576" x="2374900" y="1670050"/>
          <p14:tracePt t="54592" x="2349500" y="1733550"/>
          <p14:tracePt t="54609" x="2311400" y="1847850"/>
          <p14:tracePt t="54626" x="2292350" y="1905000"/>
          <p14:tracePt t="54643" x="2266950" y="1943100"/>
          <p14:tracePt t="54659" x="2247900" y="1974850"/>
          <p14:tracePt t="54675" x="2228850" y="2038350"/>
          <p14:tracePt t="54691" x="2209800" y="2070100"/>
          <p14:tracePt t="54708" x="2197100" y="2108200"/>
          <p14:tracePt t="54724" x="2197100" y="2120900"/>
          <p14:tracePt t="54741" x="2197100" y="2133600"/>
          <p14:tracePt t="54758" x="2197100" y="2139950"/>
          <p14:tracePt t="54841" x="2190750" y="2146300"/>
          <p14:tracePt t="54849" x="2184400" y="2146300"/>
          <p14:tracePt t="54869" x="2178050" y="2146300"/>
          <p14:tracePt t="54878" x="2178050" y="2152650"/>
          <p14:tracePt t="54975" x="2165350" y="2152650"/>
          <p14:tracePt t="54989" x="2152650" y="2165350"/>
          <p14:tracePt t="54997" x="2133600" y="2178050"/>
          <p14:tracePt t="55008" x="2114550" y="2190750"/>
          <p14:tracePt t="55024" x="2076450" y="2228850"/>
          <p14:tracePt t="55042" x="2063750" y="2286000"/>
          <p14:tracePt t="55058" x="2076450" y="2355850"/>
          <p14:tracePt t="55074" x="2095500" y="2425700"/>
          <p14:tracePt t="55091" x="2152650" y="2533650"/>
          <p14:tracePt t="55108" x="2216150" y="2597150"/>
          <p14:tracePt t="55124" x="2305050" y="2641600"/>
          <p14:tracePt t="55141" x="2362200" y="2654300"/>
          <p14:tracePt t="55158" x="2393950" y="2654300"/>
          <p14:tracePt t="55175" x="2432050" y="2641600"/>
          <p14:tracePt t="55192" x="2463800" y="2622550"/>
          <p14:tracePt t="55209" x="2495550" y="2603500"/>
          <p14:tracePt t="55249" x="2495550" y="2597150"/>
          <p14:tracePt t="55265" x="2495550" y="2584450"/>
          <p14:tracePt t="55275" x="2489200" y="2578100"/>
          <p14:tracePt t="55292" x="2476500" y="2552700"/>
          <p14:tracePt t="55309" x="2463800" y="2520950"/>
          <p14:tracePt t="55326" x="2451100" y="2501900"/>
          <p14:tracePt t="55327" x="2444750" y="2495550"/>
          <p14:tracePt t="55343" x="2432050" y="2482850"/>
          <p14:tracePt t="55360" x="2425700" y="2476500"/>
          <p14:tracePt t="55376" x="2406650" y="2476500"/>
          <p14:tracePt t="55393" x="2393950" y="2470150"/>
          <p14:tracePt t="55409" x="2368550" y="2470150"/>
          <p14:tracePt t="55426" x="2336800" y="2457450"/>
          <p14:tracePt t="55443" x="2305050" y="2438400"/>
          <p14:tracePt t="55460" x="2279650" y="2419350"/>
          <p14:tracePt t="55476" x="2241550" y="2406650"/>
          <p14:tracePt t="55493" x="2222500" y="2400300"/>
          <p14:tracePt t="55509" x="2190750" y="2393950"/>
          <p14:tracePt t="55526" x="2146300" y="2393950"/>
          <p14:tracePt t="55543" x="2108200" y="2400300"/>
          <p14:tracePt t="55560" x="2044700" y="2425700"/>
          <p14:tracePt t="55576" x="1993900" y="2444750"/>
          <p14:tracePt t="55593" x="1917700" y="2482850"/>
          <p14:tracePt t="55608" x="1879600" y="2508250"/>
          <p14:tracePt t="55624" x="1758950" y="2622550"/>
          <p14:tracePt t="55641" x="1701800" y="2705100"/>
          <p14:tracePt t="55657" x="1676400" y="2749550"/>
          <p14:tracePt t="55674" x="1676400" y="2768600"/>
          <p14:tracePt t="55691" x="1682750" y="2787650"/>
          <p14:tracePt t="55708" x="1701800" y="2794000"/>
          <p14:tracePt t="55724" x="1720850" y="2800350"/>
          <p14:tracePt t="55741" x="1752600" y="2813050"/>
          <p14:tracePt t="55758" x="1860550" y="2844800"/>
          <p14:tracePt t="55774" x="1962150" y="2857500"/>
          <p14:tracePt t="55792" x="2057400" y="2870200"/>
          <p14:tracePt t="55809" x="2076450" y="2876550"/>
          <p14:tracePt t="55826" x="2095500" y="2870200"/>
          <p14:tracePt t="55842" x="2133600" y="2851150"/>
          <p14:tracePt t="55859" x="2165350" y="2800350"/>
          <p14:tracePt t="55876" x="2184400" y="2755900"/>
          <p14:tracePt t="55892" x="2184400" y="2698750"/>
          <p14:tracePt t="55909" x="2184400" y="2635250"/>
          <p14:tracePt t="55924" x="2165350" y="2603500"/>
          <p14:tracePt t="55941" x="2152650" y="2584450"/>
          <p14:tracePt t="55958" x="2095500" y="2565400"/>
          <p14:tracePt t="55974" x="2025650" y="2559050"/>
          <p14:tracePt t="55977" x="1987550" y="2559050"/>
          <p14:tracePt t="55991" x="1955800" y="2559050"/>
          <p14:tracePt t="56007" x="1885950" y="2571750"/>
          <p14:tracePt t="56025" x="1790700" y="2590800"/>
          <p14:tracePt t="56041" x="1778000" y="2590800"/>
          <p14:tracePt t="56091" x="1778000" y="2597150"/>
          <p14:tracePt t="56099" x="1784350" y="2609850"/>
          <p14:tracePt t="56108" x="1803400" y="2616200"/>
          <p14:tracePt t="56125" x="1866900" y="2641600"/>
          <p14:tracePt t="56142" x="1943100" y="2660650"/>
          <p14:tracePt t="56158" x="2012950" y="2667000"/>
          <p14:tracePt t="56175" x="2082800" y="2667000"/>
          <p14:tracePt t="56192" x="2120900" y="2667000"/>
          <p14:tracePt t="56209" x="2133600" y="2667000"/>
          <p14:tracePt t="56225" x="2139950" y="2660650"/>
          <p14:tracePt t="56242" x="2146300" y="2647950"/>
          <p14:tracePt t="56258" x="2165350" y="2635250"/>
          <p14:tracePt t="56275" x="2184400" y="2616200"/>
          <p14:tracePt t="56292" x="2209800" y="2597150"/>
          <p14:tracePt t="56308" x="2222500" y="2584450"/>
          <p14:tracePt t="56325" x="2228850" y="2584450"/>
          <p14:tracePt t="56393" x="2228850" y="2578100"/>
          <p14:tracePt t="56431" x="2222500" y="2578100"/>
          <p14:tracePt t="56439" x="2209800" y="2584450"/>
          <p14:tracePt t="56449" x="2203450" y="2597150"/>
          <p14:tracePt t="56460" x="2197100" y="2597150"/>
          <p14:tracePt t="56477" x="2197100" y="2609850"/>
          <p14:tracePt t="56492" x="2197100" y="2616200"/>
          <p14:tracePt t="56508" x="2209800" y="2622550"/>
          <p14:tracePt t="56525" x="2228850" y="2622550"/>
          <p14:tracePt t="56541" x="2235200" y="2622550"/>
          <p14:tracePt t="56754" x="2235200" y="2616200"/>
          <p14:tracePt t="56762" x="2235200" y="2609850"/>
          <p14:tracePt t="56794" x="2235200" y="2603500"/>
          <p14:tracePt t="56883" x="2235200" y="2597150"/>
          <p14:tracePt t="56893" x="2241550" y="2597150"/>
          <p14:tracePt t="57513" x="2241550" y="2590800"/>
          <p14:tracePt t="57576" x="2235200" y="2590800"/>
          <p14:tracePt t="57605" x="2228850" y="2590800"/>
          <p14:tracePt t="57791" x="2222500" y="2590800"/>
          <p14:tracePt t="57828" x="2216150" y="2590800"/>
          <p14:tracePt t="58020" x="2222500" y="2590800"/>
          <p14:tracePt t="58029" x="2228850" y="2590800"/>
          <p14:tracePt t="58035" x="2235200" y="2590800"/>
          <p14:tracePt t="58043" x="2241550" y="2584450"/>
          <p14:tracePt t="58058" x="2241550" y="2578100"/>
          <p14:tracePt t="58075" x="2247900" y="2565400"/>
          <p14:tracePt t="58092" x="2247900" y="2546350"/>
          <p14:tracePt t="58108" x="2247900" y="2533650"/>
          <p14:tracePt t="58124" x="2235200" y="2514600"/>
          <p14:tracePt t="58141" x="2216150" y="2495550"/>
          <p14:tracePt t="58158" x="2171700" y="2482850"/>
          <p14:tracePt t="58175" x="2133600" y="2482850"/>
          <p14:tracePt t="58192" x="2108200" y="2482850"/>
          <p14:tracePt t="58208" x="2095500" y="2482850"/>
          <p14:tracePt t="58225" x="2089150" y="2482850"/>
          <p14:tracePt t="58241" x="2076450" y="2495550"/>
          <p14:tracePt t="58258" x="2057400" y="2520950"/>
          <p14:tracePt t="58275" x="2044700" y="2540000"/>
          <p14:tracePt t="58291" x="2038350" y="2565400"/>
          <p14:tracePt t="58308" x="2051050" y="2578100"/>
          <p14:tracePt t="58326" x="2152650" y="2590800"/>
          <p14:tracePt t="58342" x="2203450" y="2590800"/>
          <p14:tracePt t="58359" x="2209800" y="2590800"/>
          <p14:tracePt t="58375" x="2222500" y="2590800"/>
          <p14:tracePt t="58409" x="2235200" y="2584450"/>
          <p14:tracePt t="58426" x="2241550" y="2565400"/>
          <p14:tracePt t="58442" x="2241550" y="2552700"/>
          <p14:tracePt t="58522" x="2241550" y="2546350"/>
          <p14:tracePt t="58989" x="2235200" y="2546350"/>
          <p14:tracePt t="59141" x="2228850" y="2546350"/>
          <p14:tracePt t="59295" x="2222500" y="2546350"/>
          <p14:tracePt t="59482" x="2228850" y="2546350"/>
          <p14:tracePt t="59489" x="2235200" y="2546350"/>
          <p14:tracePt t="59495" x="2247900" y="2540000"/>
          <p14:tracePt t="59508" x="2279650" y="2508250"/>
          <p14:tracePt t="59525" x="2355850" y="2444750"/>
          <p14:tracePt t="59542" x="2419350" y="2368550"/>
          <p14:tracePt t="59558" x="2476500" y="2273300"/>
          <p14:tracePt t="59576" x="2559050" y="2101850"/>
          <p14:tracePt t="59592" x="2628900" y="1968500"/>
          <p14:tracePt t="59609" x="2667000" y="1841500"/>
          <p14:tracePt t="59625" x="2692400" y="1746250"/>
          <p14:tracePt t="59642" x="2705100" y="1670050"/>
          <p14:tracePt t="59659" x="2711450" y="1606550"/>
          <p14:tracePt t="59675" x="2717800" y="1555750"/>
          <p14:tracePt t="59692" x="2711450" y="1504950"/>
          <p14:tracePt t="59709" x="2692400" y="1466850"/>
          <p14:tracePt t="59725" x="2673350" y="1435100"/>
          <p14:tracePt t="59743" x="2647950" y="1384300"/>
          <p14:tracePt t="59759" x="2628900" y="1320800"/>
          <p14:tracePt t="59776" x="2609850" y="1244600"/>
          <p14:tracePt t="59793" x="2597150" y="1181100"/>
          <p14:tracePt t="59809" x="2565400" y="1149350"/>
          <p14:tracePt t="59827" x="2520950" y="1123950"/>
          <p14:tracePt t="59843" x="2501900" y="1111250"/>
          <p14:tracePt t="59859" x="2451100" y="1104900"/>
          <p14:tracePt t="59876" x="2387600" y="1104900"/>
          <p14:tracePt t="59893" x="2273300" y="1123950"/>
          <p14:tracePt t="59909" x="2159000" y="1149350"/>
          <p14:tracePt t="59926" x="2051050" y="1168400"/>
          <p14:tracePt t="59942" x="1949450" y="1193800"/>
          <p14:tracePt t="59958" x="1854200" y="1219200"/>
          <p14:tracePt t="59975" x="1765300" y="1244600"/>
          <p14:tracePt t="59992" x="1746250" y="1257300"/>
          <p14:tracePt t="60008" x="1727200" y="1276350"/>
          <p14:tracePt t="60025" x="1701800" y="1301750"/>
          <p14:tracePt t="60042" x="1682750" y="1333500"/>
          <p14:tracePt t="60058" x="1670050" y="1403350"/>
          <p14:tracePt t="60075" x="1670050" y="1485900"/>
          <p14:tracePt t="60092" x="1708150" y="1600200"/>
          <p14:tracePt t="60109" x="1803400" y="1670050"/>
          <p14:tracePt t="60125" x="1968500" y="1689100"/>
          <p14:tracePt t="60142" x="2235200" y="1689100"/>
          <p14:tracePt t="60159" x="2463800" y="1670050"/>
          <p14:tracePt t="60175" x="2546350" y="1663700"/>
          <p14:tracePt t="60193" x="2565400" y="1657350"/>
          <p14:tracePt t="60209" x="2578100" y="1651000"/>
          <p14:tracePt t="60227" x="2622550" y="1606550"/>
          <p14:tracePt t="60243" x="2698750" y="1543050"/>
          <p14:tracePt t="60259" x="2774950" y="1454150"/>
          <p14:tracePt t="60276" x="2800350" y="1365250"/>
          <p14:tracePt t="60292" x="2781300" y="1276350"/>
          <p14:tracePt t="60309" x="2730500" y="1206500"/>
          <p14:tracePt t="60326" x="2673350" y="1168400"/>
          <p14:tracePt t="60343" x="2647950" y="1143000"/>
          <p14:tracePt t="60359" x="2597150" y="1123950"/>
          <p14:tracePt t="60376" x="2546350" y="1123950"/>
          <p14:tracePt t="60393" x="2476500" y="1123950"/>
          <p14:tracePt t="60409" x="2419350" y="1123950"/>
          <p14:tracePt t="60426" x="2349500" y="1123950"/>
          <p14:tracePt t="60443" x="2305050" y="1123950"/>
          <p14:tracePt t="60459" x="2273300" y="1130300"/>
          <p14:tracePt t="60477" x="2190750" y="1162050"/>
          <p14:tracePt t="60493" x="2146300" y="1181100"/>
          <p14:tracePt t="60509" x="2114550" y="1206500"/>
          <p14:tracePt t="60526" x="2095500" y="1225550"/>
          <p14:tracePt t="60543" x="2089150" y="1257300"/>
          <p14:tracePt t="60560" x="2089150" y="1301750"/>
          <p14:tracePt t="60576" x="2139950" y="1371600"/>
          <p14:tracePt t="60593" x="2235200" y="1416050"/>
          <p14:tracePt t="60609" x="2374900" y="1428750"/>
          <p14:tracePt t="60627" x="2584450" y="1390650"/>
          <p14:tracePt t="60643" x="2616200" y="1390650"/>
          <p14:tracePt t="60676" x="2616200" y="1384300"/>
          <p14:tracePt t="60693" x="2616200" y="1371600"/>
          <p14:tracePt t="60709" x="2609850" y="1352550"/>
          <p14:tracePt t="60726" x="2584450" y="1339850"/>
          <p14:tracePt t="60744" x="2514600" y="1301750"/>
          <p14:tracePt t="60759" x="2457450" y="1276350"/>
          <p14:tracePt t="60776" x="2393950" y="1250950"/>
          <p14:tracePt t="60793" x="2355850" y="1238250"/>
          <p14:tracePt t="60809" x="2343150" y="1231900"/>
          <p14:tracePt t="60826" x="2343150" y="1225550"/>
          <p14:tracePt t="60889" x="2330450" y="1225550"/>
          <p14:tracePt t="60896" x="2330450" y="1231900"/>
          <p14:tracePt t="60934" x="2330450" y="1238250"/>
          <p14:tracePt t="60979" x="2330450" y="1244600"/>
          <p14:tracePt t="60994" x="2330450" y="1250950"/>
          <p14:tracePt t="61027" x="2330450" y="1257300"/>
          <p14:tracePt t="61044" x="2330450" y="1263650"/>
          <p14:tracePt t="61073" x="2336800" y="1263650"/>
          <p14:tracePt t="61111" x="2343150" y="1263650"/>
          <p14:tracePt t="63382" x="2343150" y="1270000"/>
          <p14:tracePt t="63391" x="2368550" y="1276350"/>
          <p14:tracePt t="63398" x="2387600" y="1276350"/>
          <p14:tracePt t="63411" x="2406650" y="1276350"/>
          <p14:tracePt t="63427" x="2432050" y="1282700"/>
          <p14:tracePt t="63445" x="2457450" y="1276350"/>
          <p14:tracePt t="63461" x="2482850" y="1263650"/>
          <p14:tracePt t="63478" x="2501900" y="1250950"/>
          <p14:tracePt t="63493" x="2514600" y="1238250"/>
          <p14:tracePt t="63509" x="2527300" y="1231900"/>
          <p14:tracePt t="63526" x="2533650" y="1219200"/>
          <p14:tracePt t="63543" x="2540000" y="1206500"/>
          <p14:tracePt t="63559" x="2546350" y="1187450"/>
          <p14:tracePt t="63576" x="2546350" y="1168400"/>
          <p14:tracePt t="63593" x="2540000" y="1136650"/>
          <p14:tracePt t="63609" x="2527300" y="1123950"/>
          <p14:tracePt t="63626" x="2520950" y="1111250"/>
          <p14:tracePt t="63643" x="2501900" y="1111250"/>
          <p14:tracePt t="63660" x="2482850" y="1098550"/>
          <p14:tracePt t="63677" x="2463800" y="1098550"/>
          <p14:tracePt t="63693" x="2400300" y="1092200"/>
          <p14:tracePt t="63710" x="2324100" y="1092200"/>
          <p14:tracePt t="63727" x="2209800" y="1098550"/>
          <p14:tracePt t="63744" x="2152650" y="1104900"/>
          <p14:tracePt t="63760" x="2127250" y="1104900"/>
          <p14:tracePt t="63777" x="2114550" y="1104900"/>
          <p14:tracePt t="63794" x="2095500" y="1104900"/>
          <p14:tracePt t="63810" x="2082800" y="1104900"/>
          <p14:tracePt t="63827" x="2051050" y="1111250"/>
          <p14:tracePt t="63844" x="1955800" y="1143000"/>
          <p14:tracePt t="63860" x="1905000" y="1162050"/>
          <p14:tracePt t="63877" x="1879600" y="1181100"/>
          <p14:tracePt t="63894" x="1866900" y="1193800"/>
          <p14:tracePt t="63910" x="1854200" y="1206500"/>
          <p14:tracePt t="63927" x="1835150" y="1225550"/>
          <p14:tracePt t="63944" x="1816100" y="1263650"/>
          <p14:tracePt t="63959" x="1797050" y="1320800"/>
          <p14:tracePt t="63976" x="1778000" y="1384300"/>
          <p14:tracePt t="63978" x="1771650" y="1422400"/>
          <p14:tracePt t="63992" x="1771650" y="1454150"/>
          <p14:tracePt t="64009" x="1797050" y="1511300"/>
          <p14:tracePt t="64026" x="1816100" y="1536700"/>
          <p14:tracePt t="64042" x="1847850" y="1562100"/>
          <p14:tracePt t="64059" x="1924050" y="1587500"/>
          <p14:tracePt t="64076" x="2032000" y="1593850"/>
          <p14:tracePt t="64093" x="2184400" y="1593850"/>
          <p14:tracePt t="64109" x="2298700" y="1568450"/>
          <p14:tracePt t="64126" x="2317750" y="1562100"/>
          <p14:tracePt t="64143" x="2330450" y="1555750"/>
          <p14:tracePt t="64160" x="2349500" y="1543050"/>
          <p14:tracePt t="64176" x="2368550" y="1524000"/>
          <p14:tracePt t="64194" x="2387600" y="1511300"/>
          <p14:tracePt t="64210" x="2406650" y="1492250"/>
          <p14:tracePt t="64226" x="2406650" y="1479550"/>
          <p14:tracePt t="64243" x="2406650" y="1460500"/>
          <p14:tracePt t="64260" x="2387600" y="1428750"/>
          <p14:tracePt t="64276" x="2374900" y="1409700"/>
          <p14:tracePt t="64292" x="2368550" y="1397000"/>
          <p14:tracePt t="64309" x="2362200" y="1390650"/>
          <p14:tracePt t="64326" x="2355850" y="1390650"/>
          <p14:tracePt t="64343" x="2349500" y="1390650"/>
          <p14:tracePt t="64376" x="2336800" y="1390650"/>
          <p14:tracePt t="64393" x="2324100" y="1390650"/>
          <p14:tracePt t="64410" x="2311400" y="1390650"/>
          <p14:tracePt t="64690" x="2311400" y="1384300"/>
          <p14:tracePt t="64710" x="2317750" y="1384300"/>
          <p14:tracePt t="64718" x="2317750" y="1377950"/>
          <p14:tracePt t="64731" x="2317750" y="1371600"/>
          <p14:tracePt t="64764" x="2317750" y="1365250"/>
          <p14:tracePt t="64784" x="2317750" y="1358900"/>
          <p14:tracePt t="73585" x="2311400" y="1358900"/>
          <p14:tracePt t="73605" x="2311400" y="1352550"/>
          <p14:tracePt t="73614" x="2311400" y="1346200"/>
          <p14:tracePt t="73627" x="2305050" y="1339850"/>
          <p14:tracePt t="73635" x="2292350" y="1339850"/>
          <p14:tracePt t="73645" x="2286000" y="1339850"/>
          <p14:tracePt t="73662" x="2266950" y="1333500"/>
          <p14:tracePt t="73679" x="2254250" y="1327150"/>
          <p14:tracePt t="73695" x="2235200" y="1320800"/>
          <p14:tracePt t="73712" x="2228850" y="1320800"/>
          <p14:tracePt t="73789" x="2222500" y="1320800"/>
          <p14:tracePt t="73817" x="2216150" y="1327150"/>
          <p14:tracePt t="73832" x="2216150" y="1333500"/>
          <p14:tracePt t="73928" x="2216150" y="1339850"/>
          <p14:tracePt t="74561" x="2222500" y="1339850"/>
          <p14:tracePt t="74585" x="2235200" y="1327150"/>
          <p14:tracePt t="74599" x="2241550" y="1327150"/>
          <p14:tracePt t="74607" x="2241550" y="1320800"/>
          <p14:tracePt t="74697" x="2247900" y="1320800"/>
          <p14:tracePt t="74714" x="2247900" y="1314450"/>
          <p14:tracePt t="74753" x="2247900" y="1308100"/>
          <p14:tracePt t="74770" x="2247900" y="1301750"/>
          <p14:tracePt t="75039" x="2241550" y="1301750"/>
          <p14:tracePt t="75060" x="2197100" y="1301750"/>
          <p14:tracePt t="75065" x="2139950" y="1301750"/>
          <p14:tracePt t="75080" x="2089150" y="1301750"/>
          <p14:tracePt t="75097" x="2012950" y="1301750"/>
          <p14:tracePt t="75114" x="1943100" y="1301750"/>
          <p14:tracePt t="75130" x="1917700" y="1308100"/>
          <p14:tracePt t="75147" x="1898650" y="1314450"/>
          <p14:tracePt t="75163" x="1892300" y="1314450"/>
          <p14:tracePt t="75179" x="1885950" y="1320800"/>
          <p14:tracePt t="75195" x="1879600" y="1320800"/>
          <p14:tracePt t="75212" x="1879600" y="1327150"/>
          <p14:tracePt t="75229" x="1879600" y="1333500"/>
          <p14:tracePt t="75246" x="1879600" y="1346200"/>
          <p14:tracePt t="75262" x="1885950" y="1358900"/>
          <p14:tracePt t="75279" x="1892300" y="1365250"/>
          <p14:tracePt t="75295" x="1905000" y="1371600"/>
          <p14:tracePt t="75312" x="1917700" y="1377950"/>
          <p14:tracePt t="75329" x="1930400" y="1377950"/>
          <p14:tracePt t="75362" x="1943100" y="1377950"/>
          <p14:tracePt t="75379" x="1949450" y="1377950"/>
          <p14:tracePt t="75396" x="1962150" y="1371600"/>
          <p14:tracePt t="75412" x="1974850" y="1365250"/>
          <p14:tracePt t="75429" x="1981200" y="1358900"/>
          <p14:tracePt t="75446" x="1981200" y="1346200"/>
          <p14:tracePt t="75463" x="1993900" y="1333500"/>
          <p14:tracePt t="75482" x="1993900" y="1308100"/>
          <p14:tracePt t="75496" x="1993900" y="1301750"/>
          <p14:tracePt t="75512" x="1993900" y="1289050"/>
          <p14:tracePt t="75530" x="1993900" y="1276350"/>
          <p14:tracePt t="75546" x="1987550" y="1270000"/>
          <p14:tracePt t="75562" x="1981200" y="1263650"/>
          <p14:tracePt t="75579" x="1974850" y="1263650"/>
          <p14:tracePt t="75595" x="1974850" y="1257300"/>
          <p14:tracePt t="75612" x="1968500" y="1257300"/>
          <p14:tracePt t="76074" x="1962150" y="1257300"/>
          <p14:tracePt t="76083" x="1955800" y="1257300"/>
          <p14:tracePt t="76090" x="1936750" y="1257300"/>
          <p14:tracePt t="76098" x="1924050" y="1257300"/>
          <p14:tracePt t="76113" x="1911350" y="1257300"/>
          <p14:tracePt t="76129" x="1873250" y="1270000"/>
          <p14:tracePt t="76146" x="1860550" y="1270000"/>
          <p14:tracePt t="76254" x="1860550" y="1276350"/>
          <p14:tracePt t="76266" x="1866900" y="1276350"/>
          <p14:tracePt t="76274" x="1866900" y="1282700"/>
          <p14:tracePt t="76284" x="1873250" y="1282700"/>
          <p14:tracePt t="76298" x="1879600" y="1282700"/>
          <p14:tracePt t="76314" x="1879600" y="1289050"/>
          <p14:tracePt t="76331" x="1885950" y="1289050"/>
          <p14:tracePt t="76356" x="1892300" y="1289050"/>
          <p14:tracePt t="77050" x="1892300" y="1282700"/>
          <p14:tracePt t="77062" x="1898650" y="1282700"/>
          <p14:tracePt t="77100" x="1898650" y="1276350"/>
          <p14:tracePt t="77108" x="1905000" y="1276350"/>
          <p14:tracePt t="77116" x="1905000" y="1270000"/>
          <p14:tracePt t="77198" x="1905000" y="1276350"/>
          <p14:tracePt t="77207" x="1905000" y="1282700"/>
          <p14:tracePt t="77214" x="1911350" y="1295400"/>
          <p14:tracePt t="77229" x="1917700" y="1314450"/>
          <p14:tracePt t="77246" x="1968500" y="1460500"/>
          <p14:tracePt t="77262" x="2082800" y="1682750"/>
          <p14:tracePt t="77279" x="2247900" y="2012950"/>
          <p14:tracePt t="77295" x="2381250" y="2279650"/>
          <p14:tracePt t="77312" x="2406650" y="2387600"/>
          <p14:tracePt t="77329" x="2381250" y="2489200"/>
          <p14:tracePt t="77346" x="2311400" y="2571750"/>
          <p14:tracePt t="77362" x="2235200" y="2647950"/>
          <p14:tracePt t="77379" x="2152650" y="2698750"/>
          <p14:tracePt t="77396" x="2120900" y="2717800"/>
          <p14:tracePt t="77412" x="2057400" y="2743200"/>
          <p14:tracePt t="77429" x="1993900" y="2749550"/>
          <p14:tracePt t="77446" x="1968500" y="2749550"/>
          <p14:tracePt t="77483" x="1968500" y="2755900"/>
          <p14:tracePt t="77496" x="1981200" y="2794000"/>
          <p14:tracePt t="77512" x="1993900" y="2819400"/>
          <p14:tracePt t="77529" x="2000250" y="2838450"/>
          <p14:tracePt t="77546" x="2000250" y="2844800"/>
          <p14:tracePt t="77606" x="2000250" y="2838450"/>
          <p14:tracePt t="77615" x="2000250" y="2832100"/>
          <p14:tracePt t="77622" x="2000250" y="2819400"/>
          <p14:tracePt t="77631" x="2000250" y="2813050"/>
          <p14:tracePt t="77647" x="2006600" y="2794000"/>
          <p14:tracePt t="77663" x="2006600" y="2781300"/>
          <p14:tracePt t="77680" x="2012950" y="2781300"/>
          <p14:tracePt t="77697" x="2012950" y="2774950"/>
          <p14:tracePt t="77754" x="2019300" y="2768600"/>
          <p14:tracePt t="77771" x="2019300" y="2762250"/>
          <p14:tracePt t="77898" x="2019300" y="2755900"/>
          <p14:tracePt t="78048" x="2025650" y="2755900"/>
          <p14:tracePt t="78125" x="2032000" y="2755900"/>
          <p14:tracePt t="78195" x="2038350" y="2749550"/>
          <p14:tracePt t="78308" x="2044700" y="2749550"/>
          <p14:tracePt t="81235" x="2051050" y="2749550"/>
          <p14:tracePt t="81243" x="2063750" y="2736850"/>
          <p14:tracePt t="81252" x="2070100" y="2730500"/>
          <p14:tracePt t="81265" x="2082800" y="2711450"/>
          <p14:tracePt t="81282" x="2101850" y="2641600"/>
          <p14:tracePt t="81298" x="2139950" y="2552700"/>
          <p14:tracePt t="81315" x="2178050" y="2305050"/>
          <p14:tracePt t="81331" x="2159000" y="2044700"/>
          <p14:tracePt t="81348" x="2133600" y="1841500"/>
          <p14:tracePt t="81365" x="2133600" y="1670050"/>
          <p14:tracePt t="81381" x="2165350" y="1568450"/>
          <p14:tracePt t="81397" x="2203450" y="1473200"/>
          <p14:tracePt t="81414" x="2222500" y="1422400"/>
          <p14:tracePt t="81430" x="2228850" y="1409700"/>
          <p14:tracePt t="81447" x="2228850" y="1384300"/>
          <p14:tracePt t="81463" x="2209800" y="1371600"/>
          <p14:tracePt t="81480" x="2190750" y="1352550"/>
          <p14:tracePt t="81496" x="2171700" y="1339850"/>
          <p14:tracePt t="81513" x="2165350" y="1314450"/>
          <p14:tracePt t="81530" x="2178050" y="1270000"/>
          <p14:tracePt t="81546" x="2178050" y="1244600"/>
          <p14:tracePt t="81563" x="2178050" y="1231900"/>
          <p14:tracePt t="81580" x="2171700" y="1231900"/>
          <p14:tracePt t="81598" x="2165350" y="1231900"/>
          <p14:tracePt t="81614" x="2159000" y="1244600"/>
          <p14:tracePt t="81702" x="2159000" y="1250950"/>
          <p14:tracePt t="81710" x="2159000" y="1257300"/>
          <p14:tracePt t="81718" x="2165350" y="1282700"/>
          <p14:tracePt t="81732" x="2178050" y="1320800"/>
          <p14:tracePt t="81748" x="2190750" y="1409700"/>
          <p14:tracePt t="81765" x="2165350" y="1555750"/>
          <p14:tracePt t="81782" x="2082800" y="1905000"/>
          <p14:tracePt t="81798" x="1993900" y="2159000"/>
          <p14:tracePt t="81815" x="1936750" y="2273300"/>
          <p14:tracePt t="81832" x="1911350" y="2317750"/>
          <p14:tracePt t="81849" x="1911350" y="2330450"/>
          <p14:tracePt t="81865" x="1917700" y="2355850"/>
          <p14:tracePt t="81882" x="1968500" y="2432050"/>
          <p14:tracePt t="81898" x="2019300" y="2660650"/>
          <p14:tracePt t="81915" x="2038350" y="2825750"/>
          <p14:tracePt t="81932" x="2038350" y="2927350"/>
          <p14:tracePt t="81949" x="2038350" y="2965450"/>
          <p14:tracePt t="81965" x="2038350" y="2971800"/>
          <p14:tracePt t="81982" x="2032000" y="2978150"/>
          <p14:tracePt t="81998" x="2025650" y="2984500"/>
          <p14:tracePt t="82013" x="2025650" y="2997200"/>
          <p14:tracePt t="82030" x="2025650" y="3003550"/>
          <p14:tracePt t="82077" x="2025650" y="2978150"/>
          <p14:tracePt t="82086" x="2032000" y="2946400"/>
          <p14:tracePt t="82096" x="2032000" y="2901950"/>
          <p14:tracePt t="82113" x="2032000" y="2794000"/>
          <p14:tracePt t="82130" x="2032000" y="2635250"/>
          <p14:tracePt t="82147" x="2032000" y="2495550"/>
          <p14:tracePt t="82163" x="2038350" y="2400300"/>
          <p14:tracePt t="82180" x="2057400" y="2317750"/>
          <p14:tracePt t="82197" x="2063750" y="2298700"/>
          <p14:tracePt t="82214" x="2070100" y="2292350"/>
          <p14:tracePt t="82231" x="2070100" y="2279650"/>
          <p14:tracePt t="82247" x="2070100" y="2260600"/>
          <p14:tracePt t="82264" x="2082800" y="2247900"/>
          <p14:tracePt t="87700" x="2133600" y="2247900"/>
          <p14:tracePt t="87708" x="2355850" y="2209800"/>
          <p14:tracePt t="87718" x="2603500" y="2184400"/>
          <p14:tracePt t="87734" x="2800350" y="2209800"/>
          <p14:tracePt t="87749" x="2825750" y="2273300"/>
          <p14:tracePt t="87766" x="2901950" y="2393950"/>
          <p14:tracePt t="87783" x="3041650" y="2571750"/>
          <p14:tracePt t="87799" x="3194050" y="2711450"/>
          <p14:tracePt t="87816" x="3314700" y="2800350"/>
          <p14:tracePt t="87833" x="3479800" y="2876550"/>
          <p14:tracePt t="87851" x="3600450" y="2901950"/>
          <p14:tracePt t="87866" x="3714750" y="2914650"/>
          <p14:tracePt t="87883" x="3867150" y="2908300"/>
          <p14:tracePt t="87900" x="4038600" y="2882900"/>
          <p14:tracePt t="87915" x="4216400" y="2851150"/>
          <p14:tracePt t="87932" x="4489450" y="2800350"/>
          <p14:tracePt t="87948" x="4724400" y="2711450"/>
          <p14:tracePt t="87966" x="4857750" y="2654300"/>
          <p14:tracePt t="87982" x="4908550" y="2628900"/>
          <p14:tracePt t="87998" x="4984750" y="2603500"/>
          <p14:tracePt t="88015" x="5073650" y="2578100"/>
          <p14:tracePt t="88033" x="5168900" y="2552700"/>
          <p14:tracePt t="88048" x="5181600" y="2533650"/>
          <p14:tracePt t="88065" x="5200650" y="2501900"/>
          <p14:tracePt t="88081" x="5226050" y="2438400"/>
          <p14:tracePt t="88099" x="5257800" y="2355850"/>
          <p14:tracePt t="88115" x="5289550" y="2273300"/>
          <p14:tracePt t="88132" x="5327650" y="2108200"/>
          <p14:tracePt t="88149" x="5365750" y="1987550"/>
          <p14:tracePt t="88165" x="5391150" y="1873250"/>
          <p14:tracePt t="88181" x="5397500" y="1809750"/>
          <p14:tracePt t="88199" x="5378450" y="1758950"/>
          <p14:tracePt t="88215" x="5353050" y="1727200"/>
          <p14:tracePt t="88232" x="5283200" y="1689100"/>
          <p14:tracePt t="88248" x="5130800" y="1651000"/>
          <p14:tracePt t="88265" x="5041900" y="1625600"/>
          <p14:tracePt t="88281" x="4953000" y="1600200"/>
          <p14:tracePt t="88298" x="4883150" y="1568450"/>
          <p14:tracePt t="88314" x="4806950" y="1543050"/>
          <p14:tracePt t="88331" x="4692650" y="1524000"/>
          <p14:tracePt t="88348" x="4597400" y="1504950"/>
          <p14:tracePt t="88366" x="4457700" y="1498600"/>
          <p14:tracePt t="88382" x="4362450" y="1511300"/>
          <p14:tracePt t="88398" x="4254500" y="1530350"/>
          <p14:tracePt t="88415" x="4165600" y="1555750"/>
          <p14:tracePt t="88433" x="4095750" y="1581150"/>
          <p14:tracePt t="88449" x="4032250" y="1606550"/>
          <p14:tracePt t="88465" x="3981450" y="1625600"/>
          <p14:tracePt t="88482" x="3962400" y="1644650"/>
          <p14:tracePt t="88484" x="3949700" y="1657350"/>
          <p14:tracePt t="88499" x="3943350" y="1670050"/>
          <p14:tracePt t="88516" x="3854450" y="1765300"/>
          <p14:tracePt t="88532" x="3778250" y="1828800"/>
          <p14:tracePt t="88548" x="3702050" y="1879600"/>
          <p14:tracePt t="88565" x="3651250" y="1917700"/>
          <p14:tracePt t="88582" x="3619500" y="1955800"/>
          <p14:tracePt t="88599" x="3581400" y="2000250"/>
          <p14:tracePt t="88615" x="3536950" y="2070100"/>
          <p14:tracePt t="88632" x="3511550" y="2178050"/>
          <p14:tracePt t="88648" x="3517900" y="2247900"/>
          <p14:tracePt t="88665" x="3600450" y="2298700"/>
          <p14:tracePt t="88682" x="3740150" y="2336800"/>
          <p14:tracePt t="88699" x="3867150" y="2362200"/>
          <p14:tracePt t="88715" x="3975100" y="2381250"/>
          <p14:tracePt t="88732" x="4076700" y="2381250"/>
          <p14:tracePt t="88749" x="4191000" y="2362200"/>
          <p14:tracePt t="88766" x="4337050" y="2266950"/>
          <p14:tracePt t="88783" x="4413250" y="2216150"/>
          <p14:tracePt t="88799" x="4457700" y="2178050"/>
          <p14:tracePt t="88815" x="4502150" y="2152650"/>
          <p14:tracePt t="88832" x="4572000" y="2108200"/>
          <p14:tracePt t="88849" x="4635500" y="2076450"/>
          <p14:tracePt t="88865" x="4667250" y="2057400"/>
          <p14:tracePt t="88883" x="4686300" y="2038350"/>
          <p14:tracePt t="88899" x="4699000" y="2012950"/>
          <p14:tracePt t="88915" x="4711700" y="1993900"/>
          <p14:tracePt t="88932" x="4718050" y="1981200"/>
          <p14:tracePt t="88949" x="4724400" y="1943100"/>
          <p14:tracePt t="88965" x="4711700" y="1885950"/>
          <p14:tracePt t="88982" x="4692650" y="1835150"/>
          <p14:tracePt t="88999" x="4673600" y="1797050"/>
          <p14:tracePt t="89016" x="4641850" y="1765300"/>
          <p14:tracePt t="89032" x="4616450" y="1746250"/>
          <p14:tracePt t="89049" x="4591050" y="1727200"/>
          <p14:tracePt t="89065" x="4572000" y="1714500"/>
          <p14:tracePt t="89082" x="4533900" y="1689100"/>
          <p14:tracePt t="89100" x="4476750" y="1670050"/>
          <p14:tracePt t="89115" x="4425950" y="1657350"/>
          <p14:tracePt t="89132" x="4362450" y="1644650"/>
          <p14:tracePt t="89148" x="4298950" y="1644650"/>
          <p14:tracePt t="89165" x="4235450" y="1638300"/>
          <p14:tracePt t="89181" x="4178300" y="1631950"/>
          <p14:tracePt t="89198" x="4165600" y="1631950"/>
          <p14:tracePt t="89215" x="4140200" y="1638300"/>
          <p14:tracePt t="89232" x="4076700" y="1663700"/>
          <p14:tracePt t="89248" x="4000500" y="1714500"/>
          <p14:tracePt t="89265" x="3898900" y="1784350"/>
          <p14:tracePt t="89282" x="3778250" y="1835150"/>
          <p14:tracePt t="89299" x="3740150" y="1854200"/>
          <p14:tracePt t="89315" x="3721100" y="1873250"/>
          <p14:tracePt t="89332" x="3708400" y="1892300"/>
          <p14:tracePt t="89349" x="3689350" y="1917700"/>
          <p14:tracePt t="89365" x="3676650" y="1955800"/>
          <p14:tracePt t="89382" x="3657600" y="2025650"/>
          <p14:tracePt t="89398" x="3657600" y="2095500"/>
          <p14:tracePt t="89415" x="3670300" y="2178050"/>
          <p14:tracePt t="89432" x="3702050" y="2235200"/>
          <p14:tracePt t="89448" x="3714750" y="2254250"/>
          <p14:tracePt t="89465" x="3721100" y="2273300"/>
          <p14:tracePt t="89482" x="3727450" y="2279650"/>
          <p14:tracePt t="89499" x="3759200" y="2286000"/>
          <p14:tracePt t="89515" x="3810000" y="2286000"/>
          <p14:tracePt t="89532" x="3898900" y="2273300"/>
          <p14:tracePt t="89549" x="4000500" y="2254250"/>
          <p14:tracePt t="89565" x="4159250" y="2216150"/>
          <p14:tracePt t="89582" x="4248150" y="2178050"/>
          <p14:tracePt t="89599" x="4292600" y="2152650"/>
          <p14:tracePt t="89615" x="4311650" y="2133600"/>
          <p14:tracePt t="89632" x="4330700" y="2114550"/>
          <p14:tracePt t="89649" x="4349750" y="2070100"/>
          <p14:tracePt t="89665" x="4381500" y="2012950"/>
          <p14:tracePt t="89682" x="4419600" y="1943100"/>
          <p14:tracePt t="89699" x="4432300" y="1905000"/>
          <p14:tracePt t="89715" x="4432300" y="1892300"/>
          <p14:tracePt t="89732" x="4425950" y="1873250"/>
          <p14:tracePt t="89749" x="4406900" y="1854200"/>
          <p14:tracePt t="89765" x="4394200" y="1835150"/>
          <p14:tracePt t="89782" x="4362450" y="1816100"/>
          <p14:tracePt t="89799" x="4330700" y="1797050"/>
          <p14:tracePt t="89816" x="4305300" y="1778000"/>
          <p14:tracePt t="89833" x="4279900" y="1765300"/>
          <p14:tracePt t="89849" x="4273550" y="1758950"/>
          <p14:tracePt t="89866" x="4260850" y="1758950"/>
          <p14:tracePt t="89883" x="4241800" y="1758950"/>
          <p14:tracePt t="89899" x="4210050" y="1771650"/>
          <p14:tracePt t="89916" x="4159250" y="1790700"/>
          <p14:tracePt t="89933" x="4108450" y="1816100"/>
          <p14:tracePt t="89949" x="4038600" y="1847850"/>
          <p14:tracePt t="89966" x="4025900" y="1854200"/>
          <p14:tracePt t="90066" x="4019550" y="1860550"/>
          <p14:tracePt t="90087" x="4013200" y="1866900"/>
          <p14:tracePt t="90295" x="4013200" y="1873250"/>
          <p14:tracePt t="90303" x="4013200" y="1879600"/>
          <p14:tracePt t="90317" x="4019550" y="1892300"/>
          <p14:tracePt t="90334" x="4051300" y="1911350"/>
          <p14:tracePt t="90351" x="4095750" y="1911350"/>
          <p14:tracePt t="90367" x="4121150" y="1911350"/>
          <p14:tracePt t="90383" x="4140200" y="1911350"/>
          <p14:tracePt t="90399" x="4152900" y="1917700"/>
          <p14:tracePt t="90415" x="4171950" y="1917700"/>
          <p14:tracePt t="90432" x="4191000" y="1917700"/>
          <p14:tracePt t="90449" x="4216400" y="1917700"/>
          <p14:tracePt t="90466" x="4241800" y="1911350"/>
          <p14:tracePt t="90483" x="4330700" y="1885950"/>
          <p14:tracePt t="90499" x="4406900" y="1860550"/>
          <p14:tracePt t="90515" x="4451350" y="1841500"/>
          <p14:tracePt t="90532" x="4464050" y="1835150"/>
          <p14:tracePt t="90576" x="4464050" y="1828800"/>
          <p14:tracePt t="90585" x="4464050" y="1822450"/>
          <p14:tracePt t="90599" x="4470400" y="1803400"/>
          <p14:tracePt t="90616" x="4470400" y="1790700"/>
          <p14:tracePt t="90633" x="4470400" y="1771650"/>
          <p14:tracePt t="90649" x="4464050" y="1746250"/>
          <p14:tracePt t="90667" x="4457700" y="1733550"/>
          <p14:tracePt t="90683" x="4445000" y="1714500"/>
          <p14:tracePt t="90700" x="4425950" y="1695450"/>
          <p14:tracePt t="90717" x="4368800" y="1676400"/>
          <p14:tracePt t="90732" x="4330700" y="1670050"/>
          <p14:tracePt t="90748" x="4292600" y="1670050"/>
          <p14:tracePt t="90765" x="4248150" y="1670050"/>
          <p14:tracePt t="90782" x="4216400" y="1682750"/>
          <p14:tracePt t="90798" x="4184650" y="1701800"/>
          <p14:tracePt t="90815" x="4152900" y="1714500"/>
          <p14:tracePt t="90832" x="4127500" y="1733550"/>
          <p14:tracePt t="90849" x="4102100" y="1752600"/>
          <p14:tracePt t="90866" x="4076700" y="1771650"/>
          <p14:tracePt t="90883" x="4057650" y="1790700"/>
          <p14:tracePt t="90899" x="4032250" y="1809750"/>
          <p14:tracePt t="90916" x="4019550" y="1828800"/>
          <p14:tracePt t="90933" x="4000500" y="1847850"/>
          <p14:tracePt t="90949" x="3962400" y="1885950"/>
          <p14:tracePt t="90966" x="3911600" y="1949450"/>
          <p14:tracePt t="90983" x="3879850" y="2025650"/>
          <p14:tracePt t="90986" x="3873500" y="2057400"/>
          <p14:tracePt t="91000" x="3873500" y="2127250"/>
          <p14:tracePt t="91015" x="3892550" y="2203450"/>
          <p14:tracePt t="91032" x="3917950" y="2273300"/>
          <p14:tracePt t="91048" x="3949700" y="2336800"/>
          <p14:tracePt t="91065" x="4019550" y="2374900"/>
          <p14:tracePt t="91082" x="4127500" y="2393950"/>
          <p14:tracePt t="91098" x="4248150" y="2400300"/>
          <p14:tracePt t="91115" x="4343400" y="2381250"/>
          <p14:tracePt t="91133" x="4400550" y="2362200"/>
          <p14:tracePt t="91149" x="4413250" y="2343150"/>
          <p14:tracePt t="91165" x="4432300" y="2324100"/>
          <p14:tracePt t="91183" x="4445000" y="2305050"/>
          <p14:tracePt t="91199" x="4464050" y="2266950"/>
          <p14:tracePt t="91216" x="4464050" y="2222500"/>
          <p14:tracePt t="91233" x="4464050" y="2203450"/>
          <p14:tracePt t="91249" x="4464050" y="2184400"/>
          <p14:tracePt t="91266" x="4445000" y="2159000"/>
          <p14:tracePt t="91283" x="4432300" y="2139950"/>
          <p14:tracePt t="91299" x="4413250" y="2120900"/>
          <p14:tracePt t="91315" x="4400550" y="2101850"/>
          <p14:tracePt t="91332" x="4387850" y="2089150"/>
          <p14:tracePt t="91348" x="4381500" y="2089150"/>
          <p14:tracePt t="91365" x="4375150" y="2082800"/>
          <p14:tracePt t="91382" x="4368800" y="2076450"/>
          <p14:tracePt t="91865" x="4368800" y="2070100"/>
          <p14:tracePt t="92609" x="4368800" y="2063750"/>
          <p14:tracePt t="92621" x="4375150" y="2051050"/>
          <p14:tracePt t="92629" x="4387850" y="2044700"/>
          <p14:tracePt t="92637" x="4394200" y="2032000"/>
          <p14:tracePt t="92650" x="4406900" y="2019300"/>
          <p14:tracePt t="92666" x="4445000" y="1974850"/>
          <p14:tracePt t="92682" x="4470400" y="1949450"/>
          <p14:tracePt t="92699" x="4483100" y="1924050"/>
          <p14:tracePt t="92715" x="4508500" y="1879600"/>
          <p14:tracePt t="92732" x="4508500" y="1866900"/>
          <p14:tracePt t="92749" x="4508500" y="1854200"/>
          <p14:tracePt t="92765" x="4508500" y="1835150"/>
          <p14:tracePt t="92782" x="4502150" y="1816100"/>
          <p14:tracePt t="92799" x="4502150" y="1803400"/>
          <p14:tracePt t="92816" x="4495800" y="1784350"/>
          <p14:tracePt t="92833" x="4489450" y="1758950"/>
          <p14:tracePt t="92849" x="4483100" y="1752600"/>
          <p14:tracePt t="92866" x="4470400" y="1733550"/>
          <p14:tracePt t="92882" x="4457700" y="1720850"/>
          <p14:tracePt t="92899" x="4432300" y="1701800"/>
          <p14:tracePt t="92915" x="4413250" y="1682750"/>
          <p14:tracePt t="92932" x="4375150" y="1663700"/>
          <p14:tracePt t="92949" x="4318000" y="1644650"/>
          <p14:tracePt t="92966" x="4292600" y="1638300"/>
          <p14:tracePt t="92983" x="4267200" y="1631950"/>
          <p14:tracePt t="92999" x="4248150" y="1631950"/>
          <p14:tracePt t="93016" x="4235450" y="1625600"/>
          <p14:tracePt t="93032" x="4229100" y="1625600"/>
          <p14:tracePt t="93049" x="4203700" y="1625600"/>
          <p14:tracePt t="93066" x="4152900" y="1625600"/>
          <p14:tracePt t="93083" x="4038600" y="1651000"/>
          <p14:tracePt t="93099" x="3860800" y="1682750"/>
          <p14:tracePt t="93116" x="3797300" y="1695450"/>
          <p14:tracePt t="93133" x="3759200" y="1701800"/>
          <p14:tracePt t="93150" x="3746500" y="1701800"/>
          <p14:tracePt t="93166" x="3740150" y="1708150"/>
          <p14:tracePt t="93184" x="3733800" y="1708150"/>
          <p14:tracePt t="93200" x="3721100" y="1720850"/>
          <p14:tracePt t="93217" x="3683000" y="1765300"/>
          <p14:tracePt t="93233" x="3644900" y="1822450"/>
          <p14:tracePt t="93250" x="3581400" y="1892300"/>
          <p14:tracePt t="93266" x="3549650" y="1936750"/>
          <p14:tracePt t="93283" x="3530600" y="1955800"/>
          <p14:tracePt t="93301" x="3530600" y="1974850"/>
          <p14:tracePt t="93318" x="3530600" y="1993900"/>
          <p14:tracePt t="93335" x="3543300" y="2006600"/>
          <p14:tracePt t="93353" x="3556000" y="2032000"/>
          <p14:tracePt t="93367" x="3581400" y="2082800"/>
          <p14:tracePt t="93384" x="3613150" y="2159000"/>
          <p14:tracePt t="93400" x="3702050" y="2209800"/>
          <p14:tracePt t="93417" x="3810000" y="2247900"/>
          <p14:tracePt t="93434" x="3905250" y="2260600"/>
          <p14:tracePt t="93451" x="3981450" y="2260600"/>
          <p14:tracePt t="93468" x="4114800" y="2235200"/>
          <p14:tracePt t="93484" x="4235450" y="2197100"/>
          <p14:tracePt t="93500" x="4381500" y="2127250"/>
          <p14:tracePt t="93516" x="4470400" y="2063750"/>
          <p14:tracePt t="93533" x="4533900" y="1993900"/>
          <p14:tracePt t="93549" x="4591050" y="1924050"/>
          <p14:tracePt t="93566" x="4629150" y="1866900"/>
          <p14:tracePt t="93583" x="4673600" y="1835150"/>
          <p14:tracePt t="93599" x="4692650" y="1816100"/>
          <p14:tracePt t="93616" x="4699000" y="1803400"/>
          <p14:tracePt t="93633" x="4705350" y="1797050"/>
          <p14:tracePt t="93649" x="4705350" y="1784350"/>
          <p14:tracePt t="93666" x="4705350" y="1765300"/>
          <p14:tracePt t="93683" x="4705350" y="1727200"/>
          <p14:tracePt t="93700" x="4699000" y="1682750"/>
          <p14:tracePt t="93716" x="4686300" y="1638300"/>
          <p14:tracePt t="93733" x="4673600" y="1625600"/>
          <p14:tracePt t="93750" x="4660900" y="1593850"/>
          <p14:tracePt t="93766" x="4648200" y="1587500"/>
          <p14:tracePt t="93783" x="4635500" y="1574800"/>
          <p14:tracePt t="93800" x="4616450" y="1568450"/>
          <p14:tracePt t="93816" x="4597400" y="1562100"/>
          <p14:tracePt t="93833" x="4565650" y="1555750"/>
          <p14:tracePt t="93851" x="4527550" y="1543050"/>
          <p14:tracePt t="93866" x="4476750" y="1543050"/>
          <p14:tracePt t="93884" x="4362450" y="1536700"/>
          <p14:tracePt t="93900" x="4279900" y="1543050"/>
          <p14:tracePt t="93916" x="4210050" y="1549400"/>
          <p14:tracePt t="93933" x="4140200" y="1555750"/>
          <p14:tracePt t="93950" x="4102100" y="1562100"/>
          <p14:tracePt t="93966" x="4051300" y="1568450"/>
          <p14:tracePt t="93983" x="3975100" y="1587500"/>
          <p14:tracePt t="93986" x="3937000" y="1600200"/>
          <p14:tracePt t="94000" x="3905250" y="1612900"/>
          <p14:tracePt t="94016" x="3822700" y="1644650"/>
          <p14:tracePt t="94032" x="3689350" y="1682750"/>
          <p14:tracePt t="94049" x="3644900" y="1701800"/>
          <p14:tracePt t="94066" x="3632200" y="1708150"/>
          <p14:tracePt t="94099" x="3625850" y="1720850"/>
          <p14:tracePt t="94116" x="3613150" y="1733550"/>
          <p14:tracePt t="94132" x="3600450" y="1752600"/>
          <p14:tracePt t="94149" x="3581400" y="1784350"/>
          <p14:tracePt t="94166" x="3581400" y="1803400"/>
          <p14:tracePt t="94183" x="3581400" y="1822450"/>
          <p14:tracePt t="94199" x="3581400" y="1835150"/>
          <p14:tracePt t="94216" x="3581400" y="1860550"/>
          <p14:tracePt t="94233" x="3600450" y="1879600"/>
          <p14:tracePt t="94250" x="3619500" y="1898650"/>
          <p14:tracePt t="94266" x="3651250" y="1917700"/>
          <p14:tracePt t="94283" x="3727450" y="1943100"/>
          <p14:tracePt t="94300" x="3803650" y="1968500"/>
          <p14:tracePt t="94316" x="3879850" y="1981200"/>
          <p14:tracePt t="94334" x="3975100" y="1968500"/>
          <p14:tracePt t="94350" x="4019550" y="1949450"/>
          <p14:tracePt t="94366" x="4057650" y="1924050"/>
          <p14:tracePt t="94384" x="4108450" y="1898650"/>
          <p14:tracePt t="94400" x="4159250" y="1879600"/>
          <p14:tracePt t="94417" x="4210050" y="1854200"/>
          <p14:tracePt t="94433" x="4273550" y="1816100"/>
          <p14:tracePt t="94450" x="4362450" y="1771650"/>
          <p14:tracePt t="94466" x="4419600" y="1739900"/>
          <p14:tracePt t="94484" x="4457700" y="1701800"/>
          <p14:tracePt t="94500" x="4476750" y="1682750"/>
          <p14:tracePt t="94516" x="4476750" y="1663700"/>
          <p14:tracePt t="94533" x="4476750" y="1651000"/>
          <p14:tracePt t="94550" x="4476750" y="1631950"/>
          <p14:tracePt t="94566" x="4476750" y="1612900"/>
          <p14:tracePt t="94583" x="4457700" y="1593850"/>
          <p14:tracePt t="94600" x="4349750" y="1568450"/>
          <p14:tracePt t="94617" x="4216400" y="1562100"/>
          <p14:tracePt t="94633" x="4102100" y="1562100"/>
          <p14:tracePt t="94650" x="4019550" y="1562100"/>
          <p14:tracePt t="94667" x="3994150" y="1562100"/>
          <p14:tracePt t="94683" x="3981450" y="1562100"/>
          <p14:tracePt t="94700" x="3975100" y="1562100"/>
          <p14:tracePt t="94732" x="3956050" y="1574800"/>
          <p14:tracePt t="94749" x="3917950" y="1619250"/>
          <p14:tracePt t="94766" x="3867150" y="1689100"/>
          <p14:tracePt t="94782" x="3829050" y="1765300"/>
          <p14:tracePt t="94799" x="3790950" y="1866900"/>
          <p14:tracePt t="94816" x="3784600" y="1898650"/>
          <p14:tracePt t="94833" x="3790950" y="1917700"/>
          <p14:tracePt t="94850" x="3810000" y="1930400"/>
          <p14:tracePt t="94867" x="3822700" y="1936750"/>
          <p14:tracePt t="94884" x="3835400" y="1943100"/>
          <p14:tracePt t="94900" x="3841750" y="1943100"/>
          <p14:tracePt t="94917" x="3854450" y="1943100"/>
          <p14:tracePt t="94934" x="3879850" y="1943100"/>
          <p14:tracePt t="94950" x="3898900" y="1936750"/>
          <p14:tracePt t="94967" x="3917950" y="1930400"/>
          <p14:tracePt t="95000" x="3917950" y="1924050"/>
          <p14:tracePt t="99278" x="3924300" y="1924050"/>
          <p14:tracePt t="99286" x="3949700" y="1911350"/>
          <p14:tracePt t="99294" x="3962400" y="1911350"/>
          <p14:tracePt t="99302" x="3968750" y="1911350"/>
          <p14:tracePt t="99887" x="3975100" y="1911350"/>
          <p14:tracePt t="99903" x="3975100" y="1917700"/>
          <p14:tracePt t="99911" x="3981450" y="1917700"/>
          <p14:tracePt t="99967" x="3987800" y="1924050"/>
          <p14:tracePt t="99993" x="3994150" y="1924050"/>
          <p14:tracePt t="100003" x="3994150" y="1930400"/>
          <p14:tracePt t="100340" x="4000500" y="1930400"/>
          <p14:tracePt t="100377" x="4006850" y="1930400"/>
          <p14:tracePt t="100453" x="4013200" y="1930400"/>
          <p14:tracePt t="100507" x="4013200" y="1936750"/>
          <p14:tracePt t="100516" x="4006850" y="1943100"/>
          <p14:tracePt t="100524" x="4000500" y="1949450"/>
          <p14:tracePt t="100534" x="3987800" y="1962150"/>
          <p14:tracePt t="100552" x="3975100" y="1974850"/>
          <p14:tracePt t="100586" x="3968750" y="1974850"/>
          <p14:tracePt t="100640" x="3975100" y="1968500"/>
          <p14:tracePt t="100648" x="3975100" y="1962150"/>
          <p14:tracePt t="100656" x="3987800" y="1949450"/>
          <p14:tracePt t="100670" x="3994150" y="1943100"/>
          <p14:tracePt t="100686" x="4013200" y="1905000"/>
          <p14:tracePt t="100702" x="4032250" y="1879600"/>
          <p14:tracePt t="100719" x="4051300" y="1854200"/>
          <p14:tracePt t="100735" x="4057650" y="1835150"/>
          <p14:tracePt t="100769" x="4057650" y="1828800"/>
          <p14:tracePt t="100786" x="4057650" y="1816100"/>
          <p14:tracePt t="100803" x="4064000" y="1809750"/>
          <p14:tracePt t="100819" x="4070350" y="1803400"/>
          <p14:tracePt t="100836" x="4070350" y="1797050"/>
          <p14:tracePt t="101068" x="4076700" y="1797050"/>
          <p14:tracePt t="101076" x="4083050" y="1797050"/>
          <p14:tracePt t="101092" x="4089400" y="1797050"/>
          <p14:tracePt t="101103" x="4089400" y="1803400"/>
          <p14:tracePt t="101119" x="4095750" y="1809750"/>
          <p14:tracePt t="101136" x="4108450" y="1809750"/>
          <p14:tracePt t="101153" x="4114800" y="1822450"/>
          <p14:tracePt t="101171" x="4127500" y="1841500"/>
          <p14:tracePt t="101187" x="4133850" y="1860550"/>
          <p14:tracePt t="101203" x="4133850" y="1866900"/>
          <p14:tracePt t="101254" x="4140200" y="1873250"/>
          <p14:tracePt t="101378" x="4133850" y="1860550"/>
          <p14:tracePt t="101387" x="4127500" y="1854200"/>
          <p14:tracePt t="101394" x="4121150" y="1847850"/>
          <p14:tracePt t="101402" x="4121150" y="1841500"/>
          <p14:tracePt t="101419" x="4114800" y="1835150"/>
          <p14:tracePt t="101436" x="4108450" y="1828800"/>
          <p14:tracePt t="101452" x="4089400" y="1828800"/>
          <p14:tracePt t="101469" x="3994150" y="1841500"/>
          <p14:tracePt t="101486" x="3911600" y="1879600"/>
          <p14:tracePt t="101503" x="3892550" y="1892300"/>
          <p14:tracePt t="101519" x="3892550" y="1898650"/>
          <p14:tracePt t="101552" x="3905250" y="1898650"/>
          <p14:tracePt t="101569" x="3917950" y="1898650"/>
          <p14:tracePt t="101586" x="3917950" y="1905000"/>
          <p14:tracePt t="101601" x="3924300" y="1905000"/>
          <p14:tracePt t="101640" x="3930650" y="1905000"/>
          <p14:tracePt t="101804" x="3930650" y="1911350"/>
          <p14:tracePt t="101813" x="3917950" y="1949450"/>
          <p14:tracePt t="101821" x="3879850" y="2019300"/>
          <p14:tracePt t="101837" x="3765550" y="2216150"/>
          <p14:tracePt t="101853" x="3568700" y="2438400"/>
          <p14:tracePt t="101869" x="3352800" y="2603500"/>
          <p14:tracePt t="101886" x="3130550" y="2743200"/>
          <p14:tracePt t="101902" x="2984500" y="2832100"/>
          <p14:tracePt t="101918" x="2889250" y="2889250"/>
          <p14:tracePt t="101935" x="2863850" y="2908300"/>
          <p14:tracePt t="101952" x="2813050" y="2927350"/>
          <p14:tracePt t="101968" x="2717800" y="2946400"/>
          <p14:tracePt t="101985" x="2387600" y="2990850"/>
          <p14:tracePt t="102001" x="2159000" y="3022600"/>
          <p14:tracePt t="102018" x="2032000" y="3048000"/>
          <p14:tracePt t="102034" x="1930400" y="3067050"/>
          <p14:tracePt t="102051" x="1879600" y="3067050"/>
          <p14:tracePt t="102067" x="1873250" y="3067050"/>
          <p14:tracePt t="102084" x="1873250" y="3073400"/>
          <p14:tracePt t="102118" x="1866900" y="3086100"/>
          <p14:tracePt t="102151" x="1854200" y="3086100"/>
          <p14:tracePt t="102168" x="1847850" y="3086100"/>
          <p14:tracePt t="102185" x="1828800" y="3067050"/>
          <p14:tracePt t="102201" x="1803400" y="3041650"/>
          <p14:tracePt t="102218" x="1784350" y="3022600"/>
          <p14:tracePt t="102235" x="1765300" y="3003550"/>
          <p14:tracePt t="102251" x="1765300" y="2971800"/>
          <p14:tracePt t="102268" x="1879600" y="2876550"/>
          <p14:tracePt t="102285" x="1936750" y="2825750"/>
          <p14:tracePt t="102301" x="1962150" y="2813050"/>
          <p14:tracePt t="102318" x="1968500" y="2806700"/>
          <p14:tracePt t="102335" x="1968500" y="2800350"/>
          <p14:tracePt t="102351" x="1981200" y="2781300"/>
          <p14:tracePt t="102368" x="2006600" y="2755900"/>
          <p14:tracePt t="102385" x="2025650" y="2736850"/>
          <p14:tracePt t="102401" x="2038350" y="2724150"/>
          <p14:tracePt t="102418" x="2038350" y="2711450"/>
          <p14:tracePt t="102462" x="2038350" y="2705100"/>
          <p14:tracePt t="102471" x="2051050" y="2692400"/>
          <p14:tracePt t="102487" x="2063750" y="2673350"/>
          <p14:tracePt t="102503" x="2070100" y="2660650"/>
          <p14:tracePt t="102520" x="2070100" y="2654300"/>
          <p14:tracePt t="102569" x="2070100" y="2647950"/>
          <p14:tracePt t="102596" x="2070100" y="2641600"/>
          <p14:tracePt t="102620" x="2070100" y="2635250"/>
          <p14:tracePt t="102637" x="2063750" y="2635250"/>
          <p14:tracePt t="102699" x="2063750" y="2628900"/>
          <p14:tracePt t="103000" x="2063750" y="2641600"/>
          <p14:tracePt t="103008" x="2076450" y="2647950"/>
          <p14:tracePt t="103017" x="2082800" y="2654300"/>
          <p14:tracePt t="103034" x="2101850" y="2660650"/>
          <p14:tracePt t="103051" x="2120900" y="2660650"/>
          <p14:tracePt t="103068" x="2133600" y="2660650"/>
          <p14:tracePt t="103085" x="2146300" y="2660650"/>
          <p14:tracePt t="103101" x="2178050" y="2647950"/>
          <p14:tracePt t="103118" x="2298700" y="2609850"/>
          <p14:tracePt t="103135" x="2362200" y="2590800"/>
          <p14:tracePt t="103152" x="2368550" y="2590800"/>
          <p14:tracePt t="103252" x="2362200" y="2590800"/>
          <p14:tracePt t="103288" x="2355850" y="2590800"/>
          <p14:tracePt t="103305" x="2349500" y="2590800"/>
          <p14:tracePt t="103314" x="2343150" y="2590800"/>
          <p14:tracePt t="103323" x="2336800" y="2597150"/>
          <p14:tracePt t="103335" x="2330450" y="2597150"/>
          <p14:tracePt t="103352" x="2324100" y="2597150"/>
          <p14:tracePt t="103620" x="2324100" y="2603500"/>
          <p14:tracePt t="103909" x="2330450" y="2603500"/>
          <p14:tracePt t="103971" x="2336800" y="2603500"/>
          <p14:tracePt t="104004" x="2343150" y="2603500"/>
          <p14:tracePt t="104031" x="2349500" y="2603500"/>
          <p14:tracePt t="104039" x="2362200" y="2603500"/>
          <p14:tracePt t="104053" x="2374900" y="2603500"/>
          <p14:tracePt t="104070" x="2470150" y="2565400"/>
          <p14:tracePt t="104086" x="2571750" y="2540000"/>
          <p14:tracePt t="104102" x="2679700" y="2508250"/>
          <p14:tracePt t="104119" x="2787650" y="2470150"/>
          <p14:tracePt t="104135" x="2908300" y="2406650"/>
          <p14:tracePt t="104152" x="3295650" y="2260600"/>
          <p14:tracePt t="104168" x="3727450" y="2044700"/>
          <p14:tracePt t="104184" x="4095750" y="1860550"/>
          <p14:tracePt t="104201" x="4368800" y="1746250"/>
          <p14:tracePt t="104218" x="4527550" y="1682750"/>
          <p14:tracePt t="104234" x="4641850" y="1600200"/>
          <p14:tracePt t="104251" x="4686300" y="1568450"/>
          <p14:tracePt t="104268" x="4756150" y="1504950"/>
          <p14:tracePt t="104285" x="4870450" y="1422400"/>
          <p14:tracePt t="104302" x="5016500" y="1333500"/>
          <p14:tracePt t="104318" x="5124450" y="1250950"/>
          <p14:tracePt t="104335" x="5200650" y="1206500"/>
          <p14:tracePt t="104352" x="5289550" y="1155700"/>
          <p14:tracePt t="104368" x="5365750" y="1123950"/>
          <p14:tracePt t="104385" x="5448300" y="1079500"/>
          <p14:tracePt t="104402" x="5556250" y="1003300"/>
          <p14:tracePt t="104419" x="5708650" y="920750"/>
          <p14:tracePt t="104435" x="5822950" y="857250"/>
          <p14:tracePt t="104451" x="5905500" y="831850"/>
          <p14:tracePt t="104468" x="5930900" y="819150"/>
          <p14:tracePt t="104485" x="5943600" y="819150"/>
          <p14:tracePt t="104501" x="5975350" y="838200"/>
          <p14:tracePt t="104518" x="6083300" y="857250"/>
          <p14:tracePt t="104535" x="6229350" y="863600"/>
          <p14:tracePt t="104551" x="6324600" y="863600"/>
          <p14:tracePt t="104568" x="6343650" y="869950"/>
          <p14:tracePt t="104611" x="6350000" y="882650"/>
          <p14:tracePt t="104623" x="6356350" y="882650"/>
          <p14:tracePt t="104636" x="6362700" y="889000"/>
          <p14:tracePt t="104653" x="6388100" y="908050"/>
          <p14:tracePt t="104670" x="6394450" y="914400"/>
          <p14:tracePt t="104686" x="6388100" y="933450"/>
          <p14:tracePt t="104703" x="6369050" y="952500"/>
          <p14:tracePt t="104719" x="6356350" y="971550"/>
          <p14:tracePt t="104735" x="6337300" y="990600"/>
          <p14:tracePt t="104752" x="6311900" y="1009650"/>
          <p14:tracePt t="104769" x="6248400" y="1054100"/>
          <p14:tracePt t="104785" x="6178550" y="1104900"/>
          <p14:tracePt t="104803" x="6140450" y="1143000"/>
          <p14:tracePt t="104819" x="6127750" y="1162050"/>
          <p14:tracePt t="104865" x="6121400" y="1168400"/>
          <p14:tracePt t="104877" x="6121400" y="1174750"/>
          <p14:tracePt t="104886" x="6115050" y="1187450"/>
          <p14:tracePt t="104902" x="6102350" y="1212850"/>
          <p14:tracePt t="104919" x="6108700" y="1225550"/>
          <p14:tracePt t="104936" x="6146800" y="1225550"/>
          <p14:tracePt t="104952" x="6172200" y="1219200"/>
          <p14:tracePt t="104969" x="6191250" y="1212850"/>
          <p14:tracePt t="104986" x="6210300" y="1212850"/>
          <p14:tracePt t="104989" x="6216650" y="1212850"/>
          <p14:tracePt t="105002" x="6229350" y="1212850"/>
          <p14:tracePt t="105018" x="6254750" y="1212850"/>
          <p14:tracePt t="105035" x="6261100" y="1206500"/>
          <p14:tracePt t="105051" x="6261100" y="1193800"/>
          <p14:tracePt t="105068" x="6261100" y="1181100"/>
          <p14:tracePt t="105085" x="6248400" y="1162050"/>
          <p14:tracePt t="105102" x="6235700" y="1143000"/>
          <p14:tracePt t="105121" x="6216650" y="1117600"/>
          <p14:tracePt t="105137" x="6203950" y="1098550"/>
          <p14:tracePt t="105153" x="6178550" y="1079500"/>
          <p14:tracePt t="105171" x="6108700" y="1066800"/>
          <p14:tracePt t="105187" x="6038850" y="1073150"/>
          <p14:tracePt t="105203" x="5969000" y="1098550"/>
          <p14:tracePt t="105220" x="5867400" y="1123950"/>
          <p14:tracePt t="105237" x="5734050" y="1181100"/>
          <p14:tracePt t="105254" x="5689600" y="1212850"/>
          <p14:tracePt t="105270" x="5670550" y="1244600"/>
          <p14:tracePt t="105286" x="5657850" y="1270000"/>
          <p14:tracePt t="105303" x="5657850" y="1314450"/>
          <p14:tracePt t="105320" x="5670550" y="1384300"/>
          <p14:tracePt t="105336" x="5702300" y="1466850"/>
          <p14:tracePt t="105352" x="5772150" y="1549400"/>
          <p14:tracePt t="105369" x="5867400" y="1619250"/>
          <p14:tracePt t="105386" x="6064250" y="1682750"/>
          <p14:tracePt t="105402" x="6273800" y="1682750"/>
          <p14:tracePt t="105419" x="6540500" y="1670050"/>
          <p14:tracePt t="105436" x="6686550" y="1644650"/>
          <p14:tracePt t="105452" x="6769100" y="1625600"/>
          <p14:tracePt t="105469" x="6838950" y="1600200"/>
          <p14:tracePt t="105486" x="6915150" y="1562100"/>
          <p14:tracePt t="105488" x="6953250" y="1536700"/>
          <p14:tracePt t="105502" x="6985000" y="1511300"/>
          <p14:tracePt t="105520" x="7073900" y="1435100"/>
          <p14:tracePt t="105536" x="7099300" y="1384300"/>
          <p14:tracePt t="105552" x="7112000" y="1333500"/>
          <p14:tracePt t="105569" x="7118350" y="1308100"/>
          <p14:tracePt t="105586" x="7112000" y="1289050"/>
          <p14:tracePt t="105602" x="7099300" y="1270000"/>
          <p14:tracePt t="105619" x="7080250" y="1257300"/>
          <p14:tracePt t="105638" x="6978650" y="1219200"/>
          <p14:tracePt t="105655" x="6858000" y="1206500"/>
          <p14:tracePt t="105670" x="6724650" y="1193800"/>
          <p14:tracePt t="105686" x="6604000" y="1168400"/>
          <p14:tracePt t="105703" x="6521450" y="1149350"/>
          <p14:tracePt t="105720" x="6451600" y="1136650"/>
          <p14:tracePt t="105736" x="6407150" y="1130300"/>
          <p14:tracePt t="105753" x="6337300" y="1130300"/>
          <p14:tracePt t="105770" x="6203950" y="1155700"/>
          <p14:tracePt t="105786" x="6096000" y="1181100"/>
          <p14:tracePt t="105803" x="6019800" y="1206500"/>
          <p14:tracePt t="105820" x="5943600" y="1231900"/>
          <p14:tracePt t="105836" x="5905500" y="1250950"/>
          <p14:tracePt t="105853" x="5886450" y="1270000"/>
          <p14:tracePt t="105870" x="5867400" y="1295400"/>
          <p14:tracePt t="105886" x="5848350" y="1327150"/>
          <p14:tracePt t="105904" x="5829300" y="1397000"/>
          <p14:tracePt t="105921" x="5822950" y="1466850"/>
          <p14:tracePt t="105937" x="5822950" y="1530350"/>
          <p14:tracePt t="105952" x="5822950" y="1606550"/>
          <p14:tracePt t="105969" x="5822950" y="1682750"/>
          <p14:tracePt t="105986" x="5822950" y="1746250"/>
          <p14:tracePt t="106002" x="5842000" y="1784350"/>
          <p14:tracePt t="106018" x="5886450" y="1816100"/>
          <p14:tracePt t="106035" x="5969000" y="1847850"/>
          <p14:tracePt t="106052" x="6115050" y="1854200"/>
          <p14:tracePt t="106068" x="6223000" y="1835150"/>
          <p14:tracePt t="106085" x="6356350" y="1790700"/>
          <p14:tracePt t="106102" x="6483350" y="1727200"/>
          <p14:tracePt t="106119" x="6540500" y="1682750"/>
          <p14:tracePt t="106136" x="6559550" y="1631950"/>
          <p14:tracePt t="106152" x="6578600" y="1568450"/>
          <p14:tracePt t="106170" x="6604000" y="1460500"/>
          <p14:tracePt t="106186" x="6604000" y="1390650"/>
          <p14:tracePt t="106202" x="6604000" y="1327150"/>
          <p14:tracePt t="106219" x="6591300" y="1270000"/>
          <p14:tracePt t="106236" x="6572250" y="1250950"/>
          <p14:tracePt t="106252" x="6553200" y="1238250"/>
          <p14:tracePt t="106268" x="6515100" y="1238250"/>
          <p14:tracePt t="106285" x="6451600" y="1244600"/>
          <p14:tracePt t="106302" x="6388100" y="1270000"/>
          <p14:tracePt t="106318" x="6343650" y="1289050"/>
          <p14:tracePt t="106335" x="6311900" y="1295400"/>
          <p14:tracePt t="106352" x="6305550" y="1295400"/>
          <p14:tracePt t="106794" x="6311900" y="1295400"/>
          <p14:tracePt t="106809" x="6318250" y="1295400"/>
          <p14:tracePt t="106815" x="6324600" y="1295400"/>
          <p14:tracePt t="106832" x="6330950" y="1295400"/>
          <p14:tracePt t="106951" x="6337300" y="1295400"/>
          <p14:tracePt t="107012" x="6343650" y="1295400"/>
          <p14:tracePt t="107021" x="6350000" y="1295400"/>
          <p14:tracePt t="107036" x="6356350" y="1295400"/>
          <p14:tracePt t="107182" x="6356350" y="1301750"/>
          <p14:tracePt t="107321" x="6350000" y="1314450"/>
          <p14:tracePt t="107330" x="6292850" y="1358900"/>
          <p14:tracePt t="107338" x="6235700" y="1416050"/>
          <p14:tracePt t="107352" x="6178550" y="1492250"/>
          <p14:tracePt t="107369" x="6032500" y="1714500"/>
          <p14:tracePt t="107386" x="5765800" y="2019300"/>
          <p14:tracePt t="107402" x="5645150" y="2120900"/>
          <p14:tracePt t="107419" x="5549900" y="2203450"/>
          <p14:tracePt t="107436" x="5467350" y="2254250"/>
          <p14:tracePt t="107453" x="5384800" y="2298700"/>
          <p14:tracePt t="107470" x="5302250" y="2324100"/>
          <p14:tracePt t="107486" x="5156200" y="2362200"/>
          <p14:tracePt t="107502" x="5048250" y="2387600"/>
          <p14:tracePt t="107519" x="4959350" y="2400300"/>
          <p14:tracePt t="107536" x="4889500" y="2406650"/>
          <p14:tracePt t="107552" x="4819650" y="2406650"/>
          <p14:tracePt t="107569" x="4762500" y="2387600"/>
          <p14:tracePt t="107586" x="4711700" y="2355850"/>
          <p14:tracePt t="107602" x="4692650" y="2336800"/>
          <p14:tracePt t="107619" x="4673600" y="2317750"/>
          <p14:tracePt t="107636" x="4648200" y="2292350"/>
          <p14:tracePt t="107653" x="4635500" y="2273300"/>
          <p14:tracePt t="107668" x="4629150" y="2266950"/>
          <p14:tracePt t="107685" x="4629150" y="2260600"/>
          <p14:tracePt t="107702" x="4629150" y="2254250"/>
          <p14:tracePt t="107762" x="4629150" y="2247900"/>
          <p14:tracePt t="107768" x="4654550" y="2241550"/>
          <p14:tracePt t="107776" x="4686300" y="2235200"/>
          <p14:tracePt t="107787" x="4705350" y="2228850"/>
          <p14:tracePt t="107803" x="4724400" y="2228850"/>
          <p14:tracePt t="107820" x="4730750" y="2228850"/>
          <p14:tracePt t="107837" x="4737100" y="2228850"/>
          <p14:tracePt t="107853" x="4743450" y="2241550"/>
          <p14:tracePt t="107870" x="4756150" y="2254250"/>
          <p14:tracePt t="107887" x="4768850" y="2273300"/>
          <p14:tracePt t="107903" x="4768850" y="2286000"/>
          <p14:tracePt t="107920" x="4768850" y="2298700"/>
          <p14:tracePt t="107937" x="4768850" y="2305050"/>
          <p14:tracePt t="108029" x="4768850" y="2311400"/>
          <p14:tracePt t="108038" x="4756150" y="2317750"/>
          <p14:tracePt t="108047" x="4730750" y="2324100"/>
          <p14:tracePt t="108052" x="4692650" y="2336800"/>
          <p14:tracePt t="108069" x="4648200" y="2349500"/>
          <p14:tracePt t="108085" x="4622800" y="2349500"/>
          <p14:tracePt t="108102" x="4597400" y="2343150"/>
          <p14:tracePt t="108119" x="4584700" y="2336800"/>
          <p14:tracePt t="108135" x="4578350" y="2336800"/>
          <p14:tracePt t="108152" x="4572000" y="2330450"/>
          <p14:tracePt t="108169" x="4565650" y="2330450"/>
          <p14:tracePt t="108259" x="4565650" y="2324100"/>
          <p14:tracePt t="109202" x="4565650" y="2317750"/>
          <p14:tracePt t="109210" x="4572000" y="2317750"/>
          <p14:tracePt t="109420" x="4578350" y="2317750"/>
          <p14:tracePt t="109431" x="4578350" y="2311400"/>
          <p14:tracePt t="109647" x="4578350" y="2305050"/>
          <p14:tracePt t="109659" x="4572000" y="2298700"/>
          <p14:tracePt t="109675" x="4572000" y="2292350"/>
          <p14:tracePt t="109689" x="4565650" y="2292350"/>
          <p14:tracePt t="109705" x="4565650" y="2286000"/>
          <p14:tracePt t="109713" x="4559300" y="2286000"/>
          <p14:tracePt t="109723" x="4552950" y="2273300"/>
          <p14:tracePt t="109738" x="4540250" y="2260600"/>
          <p14:tracePt t="109754" x="4521200" y="2241550"/>
          <p14:tracePt t="109771" x="4502150" y="2222500"/>
          <p14:tracePt t="109788" x="4483100" y="2203450"/>
          <p14:tracePt t="109804" x="4464050" y="2184400"/>
          <p14:tracePt t="109821" x="4457700" y="2165350"/>
          <p14:tracePt t="109838" x="4451350" y="2152650"/>
          <p14:tracePt t="109855" x="4438650" y="2139950"/>
          <p14:tracePt t="109871" x="4438650" y="2133600"/>
          <p14:tracePt t="109888" x="4432300" y="2133600"/>
          <p14:tracePt t="109906" x="4375150" y="2120900"/>
          <p14:tracePt t="109922" x="4267200" y="2120900"/>
          <p14:tracePt t="109938" x="4127500" y="2139950"/>
          <p14:tracePt t="109954" x="4051300" y="2139950"/>
          <p14:tracePt t="109971" x="4006850" y="2133600"/>
          <p14:tracePt t="109988" x="3968750" y="2120900"/>
          <p14:tracePt t="109990" x="3949700" y="2114550"/>
          <p14:tracePt t="110003" x="3917950" y="2101850"/>
          <p14:tracePt t="110019" x="3860800" y="2089150"/>
          <p14:tracePt t="110036" x="3810000" y="2082800"/>
          <p14:tracePt t="110052" x="3765550" y="2082800"/>
          <p14:tracePt t="110069" x="3759200" y="2082800"/>
          <p14:tracePt t="110103" x="3778250" y="2089150"/>
          <p14:tracePt t="110120" x="3797300" y="2101850"/>
          <p14:tracePt t="110136" x="3835400" y="2120900"/>
          <p14:tracePt t="110153" x="3892550" y="2139950"/>
          <p14:tracePt t="110171" x="3981450" y="2171700"/>
          <p14:tracePt t="110188" x="4025900" y="2178050"/>
          <p14:tracePt t="110203" x="4032250" y="2178050"/>
          <p14:tracePt t="110220" x="4038600" y="2178050"/>
          <p14:tracePt t="110237" x="4044950" y="2178050"/>
          <p14:tracePt t="110253" x="4057650" y="2165350"/>
          <p14:tracePt t="110270" x="4070350" y="2146300"/>
          <p14:tracePt t="110287" x="4089400" y="2127250"/>
          <p14:tracePt t="110304" x="4108450" y="2108200"/>
          <p14:tracePt t="110320" x="4114800" y="2089150"/>
          <p14:tracePt t="110337" x="4114800" y="2070100"/>
          <p14:tracePt t="110353" x="4114800" y="2051050"/>
          <p14:tracePt t="110371" x="4127500" y="2025650"/>
          <p14:tracePt t="110387" x="4140200" y="2012950"/>
          <p14:tracePt t="110404" x="4146550" y="1993900"/>
          <p14:tracePt t="110422" x="4152900" y="1987550"/>
          <p14:tracePt t="110437" x="4152900" y="1981200"/>
          <p14:tracePt t="110453" x="4152900" y="1968500"/>
          <p14:tracePt t="110470" x="4165600" y="1949450"/>
          <p14:tracePt t="110486" x="4184650" y="1930400"/>
          <p14:tracePt t="110502" x="4197350" y="1911350"/>
          <p14:tracePt t="110519" x="4197350" y="1905000"/>
          <p14:tracePt t="110536" x="4197350" y="1879600"/>
          <p14:tracePt t="110552" x="4197350" y="1866900"/>
          <p14:tracePt t="110570" x="4197350" y="1860550"/>
          <p14:tracePt t="110586" x="4197350" y="1854200"/>
          <p14:tracePt t="110603" x="4197350" y="1847850"/>
          <p14:tracePt t="110620" x="4178300" y="1847850"/>
          <p14:tracePt t="110636" x="4165600" y="1847850"/>
          <p14:tracePt t="110653" x="4152900" y="1847850"/>
          <p14:tracePt t="110670" x="4140200" y="1847850"/>
          <p14:tracePt t="110686" x="4121150" y="1866900"/>
          <p14:tracePt t="110703" x="4095750" y="1885950"/>
          <p14:tracePt t="110720" x="4057650" y="1924050"/>
          <p14:tracePt t="110737" x="4044950" y="1943100"/>
          <p14:tracePt t="110753" x="4044950" y="1955800"/>
          <p14:tracePt t="110770" x="4051300" y="1962150"/>
          <p14:tracePt t="110787" x="4064000" y="1962150"/>
          <p14:tracePt t="110803" x="4076700" y="1962150"/>
          <p14:tracePt t="110886" x="4083050" y="1962150"/>
          <p14:tracePt t="110907" x="4083050" y="1955800"/>
          <p14:tracePt t="111033" x="4083050" y="1949450"/>
          <p14:tracePt t="111293" x="4057650" y="1949450"/>
          <p14:tracePt t="111299" x="4019550" y="1949450"/>
          <p14:tracePt t="111307" x="3975100" y="1949450"/>
          <p14:tracePt t="111321" x="3924300" y="1949450"/>
          <p14:tracePt t="111337" x="3835400" y="1949450"/>
          <p14:tracePt t="111354" x="3765550" y="1949450"/>
          <p14:tracePt t="111372" x="3651250" y="1917700"/>
          <p14:tracePt t="111388" x="3536950" y="1885950"/>
          <p14:tracePt t="111404" x="3302000" y="1879600"/>
          <p14:tracePt t="111421" x="2959100" y="1879600"/>
          <p14:tracePt t="111437" x="2635250" y="1854200"/>
          <p14:tracePt t="111454" x="2476500" y="1816100"/>
          <p14:tracePt t="111471" x="2444750" y="1803400"/>
          <p14:tracePt t="111488" x="2419350" y="1790700"/>
          <p14:tracePt t="111505" x="2400300" y="1784350"/>
          <p14:tracePt t="111520" x="2381250" y="1784350"/>
          <p14:tracePt t="111537" x="2368550" y="1784350"/>
          <p14:tracePt t="111553" x="2343150" y="1784350"/>
          <p14:tracePt t="111570" x="2324100" y="1784350"/>
          <p14:tracePt t="111587" x="2305050" y="1778000"/>
          <p14:tracePt t="111603" x="2279650" y="1765300"/>
          <p14:tracePt t="111620" x="2228850" y="1746250"/>
          <p14:tracePt t="111638" x="2127250" y="1708150"/>
          <p14:tracePt t="111653" x="2101850" y="1701800"/>
          <p14:tracePt t="111670" x="2095500" y="1695450"/>
          <p14:tracePt t="111703" x="2095500" y="1689100"/>
          <p14:tracePt t="111721" x="2120900" y="1676400"/>
          <p14:tracePt t="111738" x="2139950" y="1657350"/>
          <p14:tracePt t="111754" x="2165350" y="1619250"/>
          <p14:tracePt t="111771" x="2203450" y="1549400"/>
          <p14:tracePt t="111787" x="2222500" y="1498600"/>
          <p14:tracePt t="111804" x="2228850" y="1460500"/>
          <p14:tracePt t="111821" x="2228850" y="1435100"/>
          <p14:tracePt t="111837" x="2209800" y="1416050"/>
          <p14:tracePt t="111854" x="2190750" y="1403350"/>
          <p14:tracePt t="111871" x="2184400" y="1403350"/>
          <p14:tracePt t="111888" x="2178050" y="1403350"/>
          <p14:tracePt t="111967" x="2178050" y="1397000"/>
          <p14:tracePt t="112173" x="2184400" y="1403350"/>
          <p14:tracePt t="112182" x="2197100" y="1409700"/>
          <p14:tracePt t="112190" x="2203450" y="1409700"/>
          <p14:tracePt t="112203" x="2209800" y="1422400"/>
          <p14:tracePt t="112220" x="2235200" y="1428750"/>
          <p14:tracePt t="112237" x="2368550" y="1466850"/>
          <p14:tracePt t="112254" x="2647950" y="1530350"/>
          <p14:tracePt t="112270" x="3213100" y="1701800"/>
          <p14:tracePt t="112287" x="3740150" y="1892300"/>
          <p14:tracePt t="112304" x="4140200" y="2089150"/>
          <p14:tracePt t="112321" x="4387850" y="2216150"/>
          <p14:tracePt t="112338" x="4813300" y="2368550"/>
          <p14:tracePt t="112354" x="5080000" y="2413000"/>
          <p14:tracePt t="112371" x="5232400" y="2425700"/>
          <p14:tracePt t="112387" x="5289550" y="2425700"/>
          <p14:tracePt t="112404" x="5302250" y="2425700"/>
          <p14:tracePt t="112422" x="5321300" y="2413000"/>
          <p14:tracePt t="112437" x="5391150" y="2393950"/>
          <p14:tracePt t="112454" x="5511800" y="2368550"/>
          <p14:tracePt t="112471" x="5619750" y="2349500"/>
          <p14:tracePt t="112486" x="5638800" y="2336800"/>
          <p14:tracePt t="112489" x="5638800" y="2330450"/>
          <p14:tracePt t="112503" x="5638800" y="2317750"/>
          <p14:tracePt t="112519" x="5632450" y="2305050"/>
          <p14:tracePt t="112570" x="5645150" y="2305050"/>
          <p14:tracePt t="112577" x="5651500" y="2305050"/>
          <p14:tracePt t="112588" x="5664200" y="2305050"/>
          <p14:tracePt t="112605" x="5689600" y="2305050"/>
          <p14:tracePt t="112622" x="5727700" y="2305050"/>
          <p14:tracePt t="112639" x="5803900" y="2305050"/>
          <p14:tracePt t="112655" x="5905500" y="2305050"/>
          <p14:tracePt t="112673" x="6000750" y="2305050"/>
          <p14:tracePt t="112689" x="6019800" y="2317750"/>
          <p14:tracePt t="112705" x="6038850" y="2336800"/>
          <p14:tracePt t="112722" x="6057900" y="2355850"/>
          <p14:tracePt t="112738" x="6076950" y="2374900"/>
          <p14:tracePt t="112755" x="6102350" y="2387600"/>
          <p14:tracePt t="112772" x="6121400" y="2400300"/>
          <p14:tracePt t="112789" x="6134100" y="2413000"/>
          <p14:tracePt t="112804" x="6153150" y="2432050"/>
          <p14:tracePt t="112820" x="6216650" y="2451100"/>
          <p14:tracePt t="112837" x="6286500" y="2451100"/>
          <p14:tracePt t="112853" x="6324600" y="2451100"/>
          <p14:tracePt t="112870" x="6330950" y="2451100"/>
          <p14:tracePt t="112904" x="6330950" y="2444750"/>
          <p14:tracePt t="112971" x="6324600" y="2444750"/>
          <p14:tracePt t="112978" x="6311900" y="2444750"/>
          <p14:tracePt t="112993" x="6305550" y="2444750"/>
          <p14:tracePt t="113016" x="6299200" y="2444750"/>
          <p14:tracePt t="113208" x="6305550" y="2444750"/>
          <p14:tracePt t="113217" x="6311900" y="2451100"/>
          <p14:tracePt t="113225" x="6318250" y="2451100"/>
          <p14:tracePt t="113238" x="6330950" y="2457450"/>
          <p14:tracePt t="113254" x="6343650" y="2457450"/>
          <p14:tracePt t="113271" x="6362700" y="2457450"/>
          <p14:tracePt t="113287" x="6375400" y="2457450"/>
          <p14:tracePt t="113321" x="6381750" y="2457450"/>
          <p14:tracePt t="113377" x="6381750" y="2451100"/>
          <p14:tracePt t="113385" x="6375400" y="2432050"/>
          <p14:tracePt t="113392" x="6362700" y="2425700"/>
          <p14:tracePt t="113405" x="6356350" y="2413000"/>
          <p14:tracePt t="113421" x="6337300" y="2400300"/>
          <p14:tracePt t="113437" x="6318250" y="2387600"/>
          <p14:tracePt t="113453" x="6299200" y="2387600"/>
          <p14:tracePt t="113470" x="6248400" y="2413000"/>
          <p14:tracePt t="113487" x="6203950" y="2463800"/>
          <p14:tracePt t="113504" x="6191250" y="2501900"/>
          <p14:tracePt t="113520" x="6197600" y="2527300"/>
          <p14:tracePt t="113537" x="6223000" y="2552700"/>
          <p14:tracePt t="113553" x="6267450" y="2571750"/>
          <p14:tracePt t="113570" x="6330950" y="2597150"/>
          <p14:tracePt t="113588" x="6457950" y="2603500"/>
          <p14:tracePt t="113604" x="6635750" y="2590800"/>
          <p14:tracePt t="113620" x="6864350" y="2559050"/>
          <p14:tracePt t="113636" x="6927850" y="2552700"/>
          <p14:tracePt t="113653" x="6934200" y="2546350"/>
          <p14:tracePt t="113670" x="6934200" y="2540000"/>
          <p14:tracePt t="113687" x="6908800" y="2508250"/>
          <p14:tracePt t="113704" x="6870700" y="2489200"/>
          <p14:tracePt t="113721" x="6794500" y="2463800"/>
          <p14:tracePt t="113737" x="6724650" y="2444750"/>
          <p14:tracePt t="113754" x="6591300" y="2406650"/>
          <p14:tracePt t="113771" x="6521450" y="2381250"/>
          <p14:tracePt t="113787" x="6489700" y="2374900"/>
          <p14:tracePt t="113804" x="6477000" y="2368550"/>
          <p14:tracePt t="113821" x="6470650" y="2368550"/>
          <p14:tracePt t="113891" x="6464300" y="2368550"/>
          <p14:tracePt t="113899" x="6457950" y="2374900"/>
          <p14:tracePt t="113908" x="6451600" y="2381250"/>
          <p14:tracePt t="113924" x="6438900" y="2393950"/>
          <p14:tracePt t="113938" x="6432550" y="2393950"/>
          <p14:tracePt t="114099" x="6438900" y="2393950"/>
          <p14:tracePt t="114851" x="6432550" y="2393950"/>
          <p14:tracePt t="114861" x="6426200" y="2393950"/>
          <p14:tracePt t="114873" x="6419850" y="2400300"/>
          <p14:tracePt t="114889" x="6413500" y="2400300"/>
          <p14:tracePt t="117049" x="6464300" y="2349500"/>
          <p14:tracePt t="117057" x="6502400" y="2298700"/>
          <p14:tracePt t="117065" x="6527800" y="2241550"/>
          <p14:tracePt t="117074" x="6540500" y="2190750"/>
          <p14:tracePt t="117090" x="6540500" y="2076450"/>
          <p14:tracePt t="117106" x="6515100" y="1968500"/>
          <p14:tracePt t="117122" x="6502400" y="1835150"/>
          <p14:tracePt t="117140" x="6502400" y="1720850"/>
          <p14:tracePt t="117154" x="6527800" y="1612900"/>
          <p14:tracePt t="117172" x="6553200" y="1549400"/>
          <p14:tracePt t="117188" x="6559550" y="1517650"/>
          <p14:tracePt t="117204" x="6565900" y="1498600"/>
          <p14:tracePt t="117221" x="6565900" y="1479550"/>
          <p14:tracePt t="117237" x="6559550" y="1473200"/>
          <p14:tracePt t="117254" x="6553200" y="1460500"/>
          <p14:tracePt t="117271" x="6540500" y="1447800"/>
          <p14:tracePt t="117287" x="6527800" y="1435100"/>
          <p14:tracePt t="117304" x="6534150" y="1403350"/>
          <p14:tracePt t="117321" x="6584950" y="1346200"/>
          <p14:tracePt t="117337" x="6642100" y="1308100"/>
          <p14:tracePt t="117356" x="6667500" y="1270000"/>
          <p14:tracePt t="117372" x="6673850" y="1257300"/>
          <p14:tracePt t="117405" x="6673850" y="1250950"/>
          <p14:tracePt t="117422" x="6673850" y="1238250"/>
          <p14:tracePt t="117438" x="6673850" y="1231900"/>
          <p14:tracePt t="117455" x="6673850" y="1225550"/>
          <p14:tracePt t="117472" x="6667500" y="1219200"/>
          <p14:tracePt t="117488" x="6661150" y="1206500"/>
          <p14:tracePt t="117505" x="6661150" y="1200150"/>
          <p14:tracePt t="117527" x="6661150" y="1193800"/>
          <p14:tracePt t="117548" x="6654800" y="1193800"/>
          <p14:tracePt t="117862" x="6654800" y="1200150"/>
          <p14:tracePt t="117870" x="6654800" y="1206500"/>
          <p14:tracePt t="117878" x="6648450" y="1219200"/>
          <p14:tracePt t="117889" x="6642100" y="1225550"/>
          <p14:tracePt t="117906" x="6623050" y="1244600"/>
          <p14:tracePt t="117923" x="6584950" y="1308100"/>
          <p14:tracePt t="117940" x="6572250" y="1333500"/>
          <p14:tracePt t="117956" x="6565900" y="1352550"/>
          <p14:tracePt t="117973" x="6565900" y="1365250"/>
          <p14:tracePt t="117989" x="6559550" y="1371600"/>
          <p14:tracePt t="118006" x="6553200" y="1384300"/>
          <p14:tracePt t="118023" x="6540500" y="1397000"/>
          <p14:tracePt t="118039" x="6540500" y="1403350"/>
          <p14:tracePt t="118055" x="6540500" y="1409700"/>
          <p14:tracePt t="118072" x="6559550" y="1409700"/>
          <p14:tracePt t="118088" x="6572250" y="1409700"/>
          <p14:tracePt t="118105" x="6584950" y="1397000"/>
          <p14:tracePt t="118122" x="6604000" y="1384300"/>
          <p14:tracePt t="118138" x="6623050" y="1365250"/>
          <p14:tracePt t="118156" x="6654800" y="1301750"/>
          <p14:tracePt t="118172" x="6654800" y="1270000"/>
          <p14:tracePt t="118189" x="6629400" y="1250950"/>
          <p14:tracePt t="118205" x="6597650" y="1238250"/>
          <p14:tracePt t="118222" x="6527800" y="1244600"/>
          <p14:tracePt t="118238" x="6451600" y="1270000"/>
          <p14:tracePt t="118255" x="6407150" y="1276350"/>
          <p14:tracePt t="118272" x="6381750" y="1282700"/>
          <p14:tracePt t="118288" x="6369050" y="1282700"/>
          <p14:tracePt t="118305" x="6318250" y="1276350"/>
          <p14:tracePt t="118322" x="6216650" y="1276350"/>
          <p14:tracePt t="118338" x="6083300" y="1276350"/>
          <p14:tracePt t="118355" x="5956300" y="1289050"/>
          <p14:tracePt t="118372" x="5892800" y="1301750"/>
          <p14:tracePt t="118388" x="5867400" y="1314450"/>
          <p14:tracePt t="118406" x="5848350" y="1320800"/>
          <p14:tracePt t="118423" x="5829300" y="1339850"/>
          <p14:tracePt t="118438" x="5791200" y="1377950"/>
          <p14:tracePt t="118455" x="5746750" y="1435100"/>
          <p14:tracePt t="118471" x="5689600" y="1498600"/>
          <p14:tracePt t="118488" x="5638800" y="1568450"/>
          <p14:tracePt t="118504" x="5607050" y="1651000"/>
          <p14:tracePt t="118521" x="5581650" y="1746250"/>
          <p14:tracePt t="118538" x="5581650" y="1866900"/>
          <p14:tracePt t="118554" x="5600700" y="2076450"/>
          <p14:tracePt t="118571" x="5708650" y="2247900"/>
          <p14:tracePt t="118588" x="5816600" y="2362200"/>
          <p14:tracePt t="118604" x="5988050" y="2470150"/>
          <p14:tracePt t="118621" x="6229350" y="2552700"/>
          <p14:tracePt t="118638" x="6356350" y="2578100"/>
          <p14:tracePt t="118654" x="6419850" y="2603500"/>
          <p14:tracePt t="118671" x="6464300" y="2616200"/>
          <p14:tracePt t="118688" x="6483350" y="2616200"/>
          <p14:tracePt t="118705" x="6502400" y="2616200"/>
          <p14:tracePt t="118722" x="6534150" y="2590800"/>
          <p14:tracePt t="118738" x="6597650" y="2533650"/>
          <p14:tracePt t="118755" x="6648450" y="2457450"/>
          <p14:tracePt t="118771" x="6680200" y="2393950"/>
          <p14:tracePt t="118788" x="6705600" y="2317750"/>
          <p14:tracePt t="118805" x="6743700" y="2209800"/>
          <p14:tracePt t="118822" x="6819900" y="2076450"/>
          <p14:tracePt t="118838" x="6838950" y="2000250"/>
          <p14:tracePt t="118855" x="6832600" y="1924050"/>
          <p14:tracePt t="118872" x="6807200" y="1822450"/>
          <p14:tracePt t="118888" x="6781800" y="1733550"/>
          <p14:tracePt t="118905" x="6756400" y="1663700"/>
          <p14:tracePt t="118922" x="6737350" y="1600200"/>
          <p14:tracePt t="118938" x="6731000" y="1524000"/>
          <p14:tracePt t="118955" x="6724650" y="1498600"/>
          <p14:tracePt t="118972" x="6705600" y="1479550"/>
          <p14:tracePt t="118989" x="6686550" y="1454150"/>
          <p14:tracePt t="119007" x="6667500" y="1435100"/>
          <p14:tracePt t="119024" x="6654800" y="1422400"/>
          <p14:tracePt t="119041" x="6610350" y="1390650"/>
          <p14:tracePt t="119057" x="6559550" y="1371600"/>
          <p14:tracePt t="119074" x="6527800" y="1352550"/>
          <p14:tracePt t="119089" x="6496050" y="1346200"/>
          <p14:tracePt t="119106" x="6445250" y="1339850"/>
          <p14:tracePt t="119122" x="6356350" y="1339850"/>
          <p14:tracePt t="119139" x="6286500" y="1339850"/>
          <p14:tracePt t="119156" x="6203950" y="1352550"/>
          <p14:tracePt t="119173" x="6146800" y="1358900"/>
          <p14:tracePt t="119190" x="6127750" y="1358900"/>
          <p14:tracePt t="119206" x="6083300" y="1384300"/>
          <p14:tracePt t="119223" x="6013450" y="1435100"/>
          <p14:tracePt t="119239" x="5918200" y="1524000"/>
          <p14:tracePt t="119256" x="5842000" y="1625600"/>
          <p14:tracePt t="119272" x="5803900" y="1733550"/>
          <p14:tracePt t="119288" x="5778500" y="1835150"/>
          <p14:tracePt t="119304" x="5765800" y="1943100"/>
          <p14:tracePt t="119321" x="5791200" y="2076450"/>
          <p14:tracePt t="119338" x="5867400" y="2152650"/>
          <p14:tracePt t="119354" x="5943600" y="2222500"/>
          <p14:tracePt t="119371" x="6013450" y="2279650"/>
          <p14:tracePt t="119388" x="6045200" y="2298700"/>
          <p14:tracePt t="119405" x="6070600" y="2317750"/>
          <p14:tracePt t="119421" x="6121400" y="2317750"/>
          <p14:tracePt t="119438" x="6191250" y="2311400"/>
          <p14:tracePt t="119455" x="6248400" y="2286000"/>
          <p14:tracePt t="119472" x="6286500" y="2241550"/>
          <p14:tracePt t="119488" x="6305550" y="2184400"/>
          <p14:tracePt t="119505" x="6337300" y="2108200"/>
          <p14:tracePt t="119522" x="6362700" y="2038350"/>
          <p14:tracePt t="119538" x="6388100" y="1981200"/>
          <p14:tracePt t="119555" x="6407150" y="1943100"/>
          <p14:tracePt t="119572" x="6426200" y="1911350"/>
          <p14:tracePt t="119588" x="6445250" y="1847850"/>
          <p14:tracePt t="119605" x="6477000" y="1746250"/>
          <p14:tracePt t="119622" x="6477000" y="1714500"/>
          <p14:tracePt t="119638" x="6477000" y="1682750"/>
          <p14:tracePt t="119655" x="6477000" y="1657350"/>
          <p14:tracePt t="119672" x="6477000" y="1644650"/>
          <p14:tracePt t="119688" x="6477000" y="1631950"/>
          <p14:tracePt t="119705" x="6477000" y="1619250"/>
          <p14:tracePt t="119722" x="6464300" y="1612900"/>
          <p14:tracePt t="119738" x="6451600" y="1600200"/>
          <p14:tracePt t="119755" x="6438900" y="1587500"/>
          <p14:tracePt t="119772" x="6438900" y="1574800"/>
          <p14:tracePt t="119804" x="6438900" y="1568450"/>
          <p14:tracePt t="120013" x="6432550" y="1568450"/>
          <p14:tracePt t="125544" x="6426200" y="1568450"/>
          <p14:tracePt t="125552" x="6419850" y="1574800"/>
          <p14:tracePt t="125566" x="6419850" y="1581150"/>
          <p14:tracePt t="125575" x="6413500" y="1581150"/>
          <p14:tracePt t="125590" x="6413500" y="1593850"/>
          <p14:tracePt t="125607" x="6400800" y="1600200"/>
          <p14:tracePt t="125623" x="6381750" y="1619250"/>
          <p14:tracePt t="125640" x="6350000" y="1651000"/>
          <p14:tracePt t="125657" x="6267450" y="1720850"/>
          <p14:tracePt t="125673" x="6159500" y="1809750"/>
          <p14:tracePt t="125690" x="6051550" y="1930400"/>
          <p14:tracePt t="125707" x="5835650" y="2127250"/>
          <p14:tracePt t="125724" x="5505450" y="2413000"/>
          <p14:tracePt t="125740" x="5340350" y="2540000"/>
          <p14:tracePt t="125757" x="5219700" y="2654300"/>
          <p14:tracePt t="125773" x="5118100" y="2768600"/>
          <p14:tracePt t="125790" x="4933950" y="2940050"/>
          <p14:tracePt t="125807" x="4756150" y="3067050"/>
          <p14:tracePt t="125823" x="4565650" y="3194050"/>
          <p14:tracePt t="125840" x="4394200" y="3327400"/>
          <p14:tracePt t="125857" x="4356100" y="3352800"/>
          <p14:tracePt t="125873" x="4343400" y="3359150"/>
          <p14:tracePt t="130416" x="4337050" y="3359150"/>
          <p14:tracePt t="130432" x="4337050" y="3365500"/>
          <p14:tracePt t="130440" x="4324350" y="3371850"/>
          <p14:tracePt t="130448" x="4298950" y="3378200"/>
          <p14:tracePt t="130459" x="4267200" y="3390900"/>
          <p14:tracePt t="130474" x="4235450" y="3409950"/>
          <p14:tracePt t="130491" x="4203700" y="3435350"/>
          <p14:tracePt t="130507" x="4089400" y="3511550"/>
          <p14:tracePt t="130523" x="3968750" y="3587750"/>
          <p14:tracePt t="130540" x="3803650" y="3676650"/>
          <p14:tracePt t="130557" x="3416300" y="3841750"/>
          <p14:tracePt t="130574" x="3124200" y="3968750"/>
          <p14:tracePt t="130591" x="2965450" y="4025900"/>
          <p14:tracePt t="130607" x="2851150" y="4076700"/>
          <p14:tracePt t="130624" x="2762250" y="4114800"/>
          <p14:tracePt t="130641" x="2724150" y="4133850"/>
          <p14:tracePt t="130658" x="2692400" y="4152900"/>
          <p14:tracePt t="130674" x="2686050" y="4159250"/>
          <p14:tracePt t="130740" x="2679700" y="4165600"/>
          <p14:tracePt t="130748" x="2673350" y="4171950"/>
          <p14:tracePt t="130758" x="2667000" y="4184650"/>
          <p14:tracePt t="130775" x="2654300" y="4191000"/>
          <p14:tracePt t="130791" x="2635250" y="4197350"/>
          <p14:tracePt t="130808" x="2565400" y="4210050"/>
          <p14:tracePt t="130825" x="2413000" y="4210050"/>
          <p14:tracePt t="130842" x="2266950" y="4140200"/>
          <p14:tracePt t="130858" x="2203450" y="4064000"/>
          <p14:tracePt t="130875" x="2139950" y="3981450"/>
          <p14:tracePt t="130891" x="2089150" y="3917950"/>
          <p14:tracePt t="130908" x="2006600" y="3848100"/>
          <p14:tracePt t="130925" x="1917700" y="3810000"/>
          <p14:tracePt t="130941" x="1822450" y="3784600"/>
          <p14:tracePt t="130958" x="1746250" y="3759200"/>
          <p14:tracePt t="130975" x="1720850" y="3740150"/>
          <p14:tracePt t="130992" x="1714500" y="3727450"/>
          <p14:tracePt t="131009" x="1714500" y="3721100"/>
          <p14:tracePt t="131024" x="1708150" y="3708400"/>
          <p14:tracePt t="131041" x="1695450" y="3695700"/>
          <p14:tracePt t="131057" x="1676400" y="3683000"/>
          <p14:tracePt t="131074" x="1657350" y="3670300"/>
          <p14:tracePt t="131091" x="1638300" y="3657600"/>
          <p14:tracePt t="131107" x="1638300" y="3644900"/>
          <p14:tracePt t="131124" x="1638300" y="3619500"/>
          <p14:tracePt t="131141" x="1638300" y="3613150"/>
          <p14:tracePt t="131157" x="1638300" y="3594100"/>
          <p14:tracePt t="131174" x="1638300" y="3575050"/>
          <p14:tracePt t="131191" x="1663700" y="3556000"/>
          <p14:tracePt t="131207" x="1682750" y="3530600"/>
          <p14:tracePt t="131225" x="1695450" y="3511550"/>
          <p14:tracePt t="131242" x="1689100" y="3486150"/>
          <p14:tracePt t="131258" x="1670050" y="3467100"/>
          <p14:tracePt t="131275" x="1663700" y="3454400"/>
          <p14:tracePt t="131292" x="1657350" y="3435350"/>
          <p14:tracePt t="131308" x="1651000" y="3416300"/>
          <p14:tracePt t="131325" x="1631950" y="3409950"/>
          <p14:tracePt t="131342" x="1619250" y="3403600"/>
          <p14:tracePt t="131358" x="1612900" y="3403600"/>
          <p14:tracePt t="131375" x="1606550" y="3403600"/>
          <p14:tracePt t="131392" x="1600200" y="3403600"/>
          <p14:tracePt t="131408" x="1581150" y="3448050"/>
          <p14:tracePt t="131425" x="1574800" y="3505200"/>
          <p14:tracePt t="131442" x="1619250" y="3568700"/>
          <p14:tracePt t="131458" x="1670050" y="3587750"/>
          <p14:tracePt t="131475" x="1689100" y="3594100"/>
          <p14:tracePt t="131492" x="1714500" y="3594100"/>
          <p14:tracePt t="131508" x="1727200" y="3587750"/>
          <p14:tracePt t="131525" x="1739900" y="3575050"/>
          <p14:tracePt t="131542" x="1739900" y="3568700"/>
          <p14:tracePt t="131558" x="1746250" y="3562350"/>
          <p14:tracePt t="131575" x="1746250" y="3556000"/>
          <p14:tracePt t="131592" x="1746250" y="3536950"/>
          <p14:tracePt t="131608" x="1746250" y="3524250"/>
          <p14:tracePt t="131625" x="1733550" y="3511550"/>
          <p14:tracePt t="131642" x="1720850" y="3505200"/>
          <p14:tracePt t="131659" x="1714500" y="3492500"/>
          <p14:tracePt t="131675" x="1708150" y="3486150"/>
          <p14:tracePt t="131692" x="1701800" y="3486150"/>
          <p14:tracePt t="135367" x="1727200" y="3473450"/>
          <p14:tracePt t="135373" x="1879600" y="3403600"/>
          <p14:tracePt t="135382" x="2000250" y="3340100"/>
          <p14:tracePt t="135391" x="2051050" y="3295650"/>
          <p14:tracePt t="135408" x="2190750" y="3155950"/>
          <p14:tracePt t="135424" x="2482850" y="2895600"/>
          <p14:tracePt t="135441" x="2794000" y="2590800"/>
          <p14:tracePt t="135458" x="2978150" y="2343150"/>
          <p14:tracePt t="135475" x="3162300" y="2051050"/>
          <p14:tracePt t="135491" x="3187700" y="1955800"/>
          <p14:tracePt t="135508" x="3181350" y="1879600"/>
          <p14:tracePt t="135525" x="3155950" y="1803400"/>
          <p14:tracePt t="135541" x="3111500" y="1733550"/>
          <p14:tracePt t="135558" x="3054350" y="1701800"/>
          <p14:tracePt t="135575" x="2978150" y="1663700"/>
          <p14:tracePt t="135592" x="2908300" y="1631950"/>
          <p14:tracePt t="135609" x="2832100" y="1593850"/>
          <p14:tracePt t="135626" x="2800350" y="1574800"/>
          <p14:tracePt t="135642" x="2787650" y="1555750"/>
          <p14:tracePt t="135659" x="2768600" y="1543050"/>
          <p14:tracePt t="135675" x="2755900" y="1536700"/>
          <p14:tracePt t="135692" x="2736850" y="1536700"/>
          <p14:tracePt t="135709" x="2724150" y="1536700"/>
          <p14:tracePt t="135725" x="2698750" y="1524000"/>
          <p14:tracePt t="135742" x="2628900" y="1504950"/>
          <p14:tracePt t="135759" x="2527300" y="1479550"/>
          <p14:tracePt t="135775" x="2457450" y="1454150"/>
          <p14:tracePt t="135792" x="2425700" y="1435100"/>
          <p14:tracePt t="135809" x="2406650" y="1422400"/>
          <p14:tracePt t="135825" x="2387600" y="1403350"/>
          <p14:tracePt t="135842" x="2362200" y="1403350"/>
          <p14:tracePt t="135860" x="2330450" y="1397000"/>
          <p14:tracePt t="135876" x="2324100" y="1397000"/>
          <p14:tracePt t="135892" x="2305050" y="1397000"/>
          <p14:tracePt t="135909" x="2292350" y="1397000"/>
          <p14:tracePt t="135925" x="2273300" y="1397000"/>
          <p14:tracePt t="135942" x="2254250" y="1397000"/>
          <p14:tracePt t="135959" x="2228850" y="1397000"/>
          <p14:tracePt t="135975" x="2209800" y="1390650"/>
          <p14:tracePt t="135992" x="2197100" y="1384300"/>
          <p14:tracePt t="136019" x="2190750" y="1377950"/>
          <p14:tracePt t="136063" x="2184400" y="1377950"/>
          <p14:tracePt t="136510" x="2190750" y="1384300"/>
          <p14:tracePt t="136518" x="2197100" y="1384300"/>
          <p14:tracePt t="136527" x="2203450" y="1390650"/>
          <p14:tracePt t="136542" x="2228850" y="1397000"/>
          <p14:tracePt t="136559" x="2260600" y="1397000"/>
          <p14:tracePt t="136576" x="2286000" y="1397000"/>
          <p14:tracePt t="136592" x="2305050" y="1397000"/>
          <p14:tracePt t="136609" x="2317750" y="1397000"/>
          <p14:tracePt t="136626" x="2349500" y="1397000"/>
          <p14:tracePt t="136642" x="2381250" y="1397000"/>
          <p14:tracePt t="136660" x="2413000" y="1397000"/>
          <p14:tracePt t="136675" x="2432050" y="1409700"/>
          <p14:tracePt t="136691" x="2457450" y="1416050"/>
          <p14:tracePt t="136709" x="2501900" y="1422400"/>
          <p14:tracePt t="136725" x="2590800" y="1428750"/>
          <p14:tracePt t="136742" x="2774950" y="1428750"/>
          <p14:tracePt t="136759" x="2901950" y="1422400"/>
          <p14:tracePt t="136775" x="3098800" y="1397000"/>
          <p14:tracePt t="136792" x="3232150" y="1371600"/>
          <p14:tracePt t="136809" x="3365500" y="1346200"/>
          <p14:tracePt t="136825" x="3524250" y="1308100"/>
          <p14:tracePt t="136842" x="3683000" y="1282700"/>
          <p14:tracePt t="136859" x="3790950" y="1276350"/>
          <p14:tracePt t="136875" x="3841750" y="1276350"/>
          <p14:tracePt t="136892" x="3860800" y="1276350"/>
          <p14:tracePt t="136909" x="3911600" y="1276350"/>
          <p14:tracePt t="136925" x="4070350" y="1276350"/>
          <p14:tracePt t="136942" x="4171950" y="1250950"/>
          <p14:tracePt t="136959" x="4279900" y="1225550"/>
          <p14:tracePt t="136975" x="4394200" y="1200150"/>
          <p14:tracePt t="136992" x="4527550" y="1162050"/>
          <p14:tracePt t="137009" x="4806950" y="1085850"/>
          <p14:tracePt t="137025" x="5048250" y="1022350"/>
          <p14:tracePt t="137042" x="5226050" y="984250"/>
          <p14:tracePt t="137059" x="5403850" y="952500"/>
          <p14:tracePt t="137075" x="5518150" y="939800"/>
          <p14:tracePt t="137092" x="5695950" y="939800"/>
          <p14:tracePt t="137109" x="5905500" y="939800"/>
          <p14:tracePt t="137125" x="6057900" y="939800"/>
          <p14:tracePt t="137142" x="6146800" y="952500"/>
          <p14:tracePt t="137159" x="6178550" y="958850"/>
          <p14:tracePt t="137176" x="6242050" y="977900"/>
          <p14:tracePt t="137192" x="6324600" y="990600"/>
          <p14:tracePt t="137209" x="6381750" y="1003300"/>
          <p14:tracePt t="137225" x="6394450" y="1016000"/>
          <p14:tracePt t="137242" x="6413500" y="1035050"/>
          <p14:tracePt t="137259" x="6432550" y="1054100"/>
          <p14:tracePt t="137276" x="6451600" y="1066800"/>
          <p14:tracePt t="137292" x="6464300" y="1079500"/>
          <p14:tracePt t="137309" x="6483350" y="1092200"/>
          <p14:tracePt t="137326" x="6496050" y="1117600"/>
          <p14:tracePt t="137342" x="6496050" y="1130300"/>
          <p14:tracePt t="137359" x="6502400" y="1149350"/>
          <p14:tracePt t="137376" x="6502400" y="1162050"/>
          <p14:tracePt t="137393" x="6502400" y="1168400"/>
          <p14:tracePt t="137409" x="6502400" y="1181100"/>
          <p14:tracePt t="137426" x="6508750" y="1187450"/>
          <p14:tracePt t="137442" x="6527800" y="1206500"/>
          <p14:tracePt t="137459" x="6546850" y="1219200"/>
          <p14:tracePt t="137476" x="6578600" y="1238250"/>
          <p14:tracePt t="137492" x="6642100" y="1257300"/>
          <p14:tracePt t="137509" x="6699250" y="1282700"/>
          <p14:tracePt t="137526" x="6724650" y="1301750"/>
          <p14:tracePt t="137542" x="6731000" y="1314450"/>
          <p14:tracePt t="137559" x="6737350" y="1314450"/>
          <p14:tracePt t="137576" x="6743700" y="1314450"/>
          <p14:tracePt t="137654" x="6743700" y="1320800"/>
          <p14:tracePt t="137676" x="6750050" y="1320800"/>
          <p14:tracePt t="137690" x="6756400" y="1320800"/>
          <p14:tracePt t="137920" x="6750050" y="1320800"/>
          <p14:tracePt t="137936" x="6737350" y="1327150"/>
          <p14:tracePt t="137953" x="6731000" y="1327150"/>
          <p14:tracePt t="137961" x="6718300" y="1333500"/>
          <p14:tracePt t="137968" x="6711950" y="1339850"/>
          <p14:tracePt t="137977" x="6699250" y="1339850"/>
          <p14:tracePt t="137993" x="6686550" y="1352550"/>
          <p14:tracePt t="138010" x="6667500" y="1352550"/>
          <p14:tracePt t="138026" x="6654800" y="1358900"/>
          <p14:tracePt t="138058" x="6648450" y="1358900"/>
          <p14:tracePt t="139183" x="6642100" y="1358900"/>
          <p14:tracePt t="139211" x="6635750" y="1358900"/>
          <p14:tracePt t="139228" x="6623050" y="1352550"/>
          <p14:tracePt t="139235" x="6616700" y="1346200"/>
          <p14:tracePt t="139251" x="6604000" y="1346200"/>
          <p14:tracePt t="139261" x="6604000" y="1339850"/>
          <p14:tracePt t="139278" x="6597650" y="1333500"/>
          <p14:tracePt t="139294" x="6591300" y="1333500"/>
          <p14:tracePt t="139311" x="6584950" y="1320800"/>
          <p14:tracePt t="139329" x="6565900" y="1314450"/>
          <p14:tracePt t="139345" x="6540500" y="1308100"/>
          <p14:tracePt t="139360" x="6508750" y="1295400"/>
          <p14:tracePt t="139377" x="6477000" y="1289050"/>
          <p14:tracePt t="139393" x="6445250" y="1276350"/>
          <p14:tracePt t="139409" x="6388100" y="1257300"/>
          <p14:tracePt t="139425" x="6337300" y="1250950"/>
          <p14:tracePt t="139442" x="6299200" y="1250950"/>
          <p14:tracePt t="139459" x="6286500" y="1250950"/>
          <p14:tracePt t="139475" x="6280150" y="1250950"/>
          <p14:tracePt t="139492" x="6267450" y="1295400"/>
          <p14:tracePt t="139509" x="6273800" y="1339850"/>
          <p14:tracePt t="139525" x="6292850" y="1371600"/>
          <p14:tracePt t="139542" x="6350000" y="1409700"/>
          <p14:tracePt t="139559" x="6407150" y="1422400"/>
          <p14:tracePt t="139576" x="6477000" y="1422400"/>
          <p14:tracePt t="139593" x="6534150" y="1409700"/>
          <p14:tracePt t="139609" x="6559550" y="1390650"/>
          <p14:tracePt t="139627" x="6584950" y="1358900"/>
          <p14:tracePt t="139643" x="6604000" y="1339850"/>
          <p14:tracePt t="139660" x="6610350" y="1320800"/>
          <p14:tracePt t="139676" x="6616700" y="1308100"/>
          <p14:tracePt t="139693" x="6616700" y="1295400"/>
          <p14:tracePt t="139709" x="6604000" y="1282700"/>
          <p14:tracePt t="139726" x="6559550" y="1270000"/>
          <p14:tracePt t="139743" x="6451600" y="1250950"/>
          <p14:tracePt t="139760" x="6381750" y="1244600"/>
          <p14:tracePt t="139776" x="6318250" y="1244600"/>
          <p14:tracePt t="139793" x="6292850" y="1244600"/>
          <p14:tracePt t="139810" x="6273800" y="1257300"/>
          <p14:tracePt t="139826" x="6261100" y="1270000"/>
          <p14:tracePt t="139843" x="6254750" y="1282700"/>
          <p14:tracePt t="139861" x="6254750" y="1308100"/>
          <p14:tracePt t="139877" x="6254750" y="1327150"/>
          <p14:tracePt t="139893" x="6254750" y="1339850"/>
          <p14:tracePt t="139910" x="6267450" y="1352550"/>
          <p14:tracePt t="139926" x="6273800" y="1358900"/>
          <p14:tracePt t="139943" x="6280150" y="1358900"/>
          <p14:tracePt t="139976" x="6286500" y="1358900"/>
          <p14:tracePt t="140273" x="6286500" y="1352550"/>
          <p14:tracePt t="140413" x="6286500" y="1346200"/>
          <p14:tracePt t="140967" x="6286500" y="1339850"/>
          <p14:tracePt t="141004" x="6286500" y="1333500"/>
          <p14:tracePt t="141021" x="6286500" y="1320800"/>
          <p14:tracePt t="141045" x="6286500" y="1314450"/>
          <p14:tracePt t="141065" x="6280150" y="1314450"/>
          <p14:tracePt t="141071" x="6280150" y="1308100"/>
          <p14:tracePt t="141087" x="6273800" y="1308100"/>
          <p14:tracePt t="141112" x="6273800" y="1301750"/>
          <p14:tracePt t="141123" x="6267450" y="1301750"/>
          <p14:tracePt t="141135" x="6267450" y="1295400"/>
          <p14:tracePt t="141151" x="6267450" y="1289050"/>
          <p14:tracePt t="141167" x="6267450" y="1282700"/>
          <p14:tracePt t="141177" x="6261100" y="1270000"/>
          <p14:tracePt t="141194" x="6261100" y="1257300"/>
          <p14:tracePt t="141210" x="6254750" y="1250950"/>
          <p14:tracePt t="141246" x="6248400" y="1250950"/>
          <p14:tracePt t="141260" x="6248400" y="1244600"/>
          <p14:tracePt t="141277" x="6242050" y="1244600"/>
          <p14:tracePt t="141503" x="6223000" y="1244600"/>
          <p14:tracePt t="141511" x="6184900" y="1257300"/>
          <p14:tracePt t="141519" x="6127750" y="1295400"/>
          <p14:tracePt t="141528" x="6051550" y="1339850"/>
          <p14:tracePt t="141543" x="5842000" y="1466850"/>
          <p14:tracePt t="141560" x="5715000" y="1581150"/>
          <p14:tracePt t="141577" x="5594350" y="1727200"/>
          <p14:tracePt t="141593" x="5429250" y="1917700"/>
          <p14:tracePt t="141610" x="5207000" y="2216150"/>
          <p14:tracePt t="141627" x="4692650" y="2654300"/>
          <p14:tracePt t="141643" x="4025900" y="3213100"/>
          <p14:tracePt t="141660" x="2762250" y="4064000"/>
          <p14:tracePt t="141677" x="2127250" y="4464050"/>
          <p14:tracePt t="141693" x="1663700" y="4775200"/>
          <p14:tracePt t="141710" x="1346200" y="4991100"/>
          <p14:tracePt t="141727" x="1098550" y="5200650"/>
          <p14:tracePt t="141743" x="901700" y="5384800"/>
          <p14:tracePt t="141760" x="819150" y="5492750"/>
          <p14:tracePt t="141778" x="793750" y="5537200"/>
          <p14:tracePt t="141793" x="781050" y="5549900"/>
          <p14:tracePt t="141810" x="749300" y="5568950"/>
          <p14:tracePt t="141827" x="692150" y="5594350"/>
          <p14:tracePt t="141843" x="577850" y="5619750"/>
          <p14:tracePt t="141860" x="514350" y="5632450"/>
          <p14:tracePt t="141877" x="476250" y="5632450"/>
          <p14:tracePt t="141893" x="400050" y="5638800"/>
          <p14:tracePt t="141911" x="323850" y="5651500"/>
          <p14:tracePt t="141927" x="260350" y="5676900"/>
          <p14:tracePt t="141944" x="260350" y="5683250"/>
          <p14:tracePt t="141961" x="285750" y="5689600"/>
          <p14:tracePt t="141977" x="374650" y="5670550"/>
          <p14:tracePt t="141994" x="457200" y="5638800"/>
          <p14:tracePt t="141997" x="495300" y="5613400"/>
          <p14:tracePt t="142012" x="539750" y="5568950"/>
          <p14:tracePt t="142028" x="717550" y="5416550"/>
          <p14:tracePt t="142043" x="844550" y="5308600"/>
          <p14:tracePt t="142060" x="920750" y="5238750"/>
          <p14:tracePt t="142077" x="946150" y="5213350"/>
          <p14:tracePt t="142093" x="958850" y="5200650"/>
          <p14:tracePt t="142110" x="971550" y="5194300"/>
          <p14:tracePt t="142127" x="1003300" y="5187950"/>
          <p14:tracePt t="142143" x="1060450" y="5168900"/>
          <p14:tracePt t="142160" x="1117600" y="5143500"/>
          <p14:tracePt t="142177" x="1143000" y="5124450"/>
          <p14:tracePt t="142193" x="1174750" y="5099050"/>
          <p14:tracePt t="142211" x="1193800" y="5080000"/>
          <p14:tracePt t="142226" x="1206500" y="5067300"/>
          <p14:tracePt t="142243" x="1206500" y="5060950"/>
          <p14:tracePt t="142260" x="1206500" y="5054600"/>
          <p14:tracePt t="142309" x="1212850" y="5048250"/>
          <p14:tracePt t="142325" x="1225550" y="5035550"/>
          <p14:tracePt t="142334" x="1231900" y="5029200"/>
          <p14:tracePt t="142344" x="1244600" y="5022850"/>
          <p14:tracePt t="142361" x="1263650" y="5003800"/>
          <p14:tracePt t="142377" x="1282700" y="4984750"/>
          <p14:tracePt t="142394" x="1301750" y="4965700"/>
          <p14:tracePt t="142412" x="1327150" y="4940300"/>
          <p14:tracePt t="142428" x="1346200" y="4921250"/>
          <p14:tracePt t="142444" x="1352550" y="4908550"/>
          <p14:tracePt t="142461" x="1358900" y="4895850"/>
          <p14:tracePt t="142477" x="1371600" y="4876800"/>
          <p14:tracePt t="142495" x="1377950" y="4864100"/>
          <p14:tracePt t="142498" x="1377950" y="4851400"/>
          <p14:tracePt t="142512" x="1384300" y="4851400"/>
          <p14:tracePt t="142584" x="1384300" y="4845050"/>
          <p14:tracePt t="142595" x="1397000" y="4845050"/>
          <p14:tracePt t="142604" x="1416050" y="4838700"/>
          <p14:tracePt t="142612" x="1447800" y="4826000"/>
          <p14:tracePt t="142628" x="1524000" y="4800600"/>
          <p14:tracePt t="142644" x="1581150" y="4781550"/>
          <p14:tracePt t="142661" x="1606550" y="4756150"/>
          <p14:tracePt t="142677" x="1625600" y="4743450"/>
          <p14:tracePt t="142694" x="1631950" y="4730750"/>
          <p14:tracePt t="142711" x="1638300" y="4724400"/>
          <p14:tracePt t="142727" x="1651000" y="4718050"/>
          <p14:tracePt t="142744" x="1663700" y="4705350"/>
          <p14:tracePt t="142761" x="1670050" y="4686300"/>
          <p14:tracePt t="142777" x="1676400" y="4667250"/>
          <p14:tracePt t="142794" x="1676400" y="4654550"/>
          <p14:tracePt t="142811" x="1676400" y="4641850"/>
          <p14:tracePt t="142828" x="1676400" y="4635500"/>
          <p14:tracePt t="142844" x="1676400" y="4629150"/>
          <p14:tracePt t="142862" x="1676400" y="4616450"/>
          <p14:tracePt t="142878" x="1676400" y="4610100"/>
          <p14:tracePt t="143164" x="1682750" y="4610100"/>
          <p14:tracePt t="143932" x="1689100" y="4603750"/>
          <p14:tracePt t="143940" x="1695450" y="4603750"/>
          <p14:tracePt t="143948" x="1701800" y="4597400"/>
          <p14:tracePt t="143962" x="1714500" y="4597400"/>
          <p14:tracePt t="143978" x="1727200" y="4597400"/>
          <p14:tracePt t="143995" x="1739900" y="4597400"/>
          <p14:tracePt t="143998" x="1746250" y="4597400"/>
          <p14:tracePt t="144011" x="1809750" y="4578350"/>
          <p14:tracePt t="144028" x="1955800" y="4559300"/>
          <p14:tracePt t="144044" x="2127250" y="4527550"/>
          <p14:tracePt t="144061" x="2317750" y="4502150"/>
          <p14:tracePt t="144078" x="2495550" y="4483100"/>
          <p14:tracePt t="144094" x="2603500" y="4470400"/>
          <p14:tracePt t="144110" x="2660650" y="4470400"/>
          <p14:tracePt t="144126" x="2698750" y="4476750"/>
          <p14:tracePt t="144143" x="2736850" y="4476750"/>
          <p14:tracePt t="144161" x="2800350" y="4476750"/>
          <p14:tracePt t="144177" x="2806700" y="4476750"/>
          <p14:tracePt t="144244" x="2813050" y="4470400"/>
          <p14:tracePt t="144250" x="2819400" y="4464050"/>
          <p14:tracePt t="144262" x="2825750" y="4457700"/>
          <p14:tracePt t="144278" x="2838450" y="4451350"/>
          <p14:tracePt t="144295" x="2844800" y="4451350"/>
          <p14:tracePt t="144390" x="2819400" y="4470400"/>
          <p14:tracePt t="144400" x="2806700" y="4476750"/>
          <p14:tracePt t="144412" x="2787650" y="4495800"/>
          <p14:tracePt t="144428" x="2749550" y="4514850"/>
          <p14:tracePt t="144443" x="2736850" y="4527550"/>
          <p14:tracePt t="144583" x="2730500" y="4527550"/>
          <p14:tracePt t="145637" x="2800350" y="4527550"/>
          <p14:tracePt t="145646" x="3041650" y="4508500"/>
          <p14:tracePt t="145653" x="3517900" y="4425950"/>
          <p14:tracePt t="145663" x="4038600" y="4400550"/>
          <p14:tracePt t="145678" x="5137150" y="4229100"/>
          <p14:tracePt t="145695" x="5626100" y="4140200"/>
          <p14:tracePt t="145712" x="5861050" y="4006850"/>
          <p14:tracePt t="145728" x="6362700" y="3663950"/>
          <p14:tracePt t="145745" x="6788150" y="3403600"/>
          <p14:tracePt t="145763" x="6889750" y="3035300"/>
          <p14:tracePt t="145779" x="6921500" y="2819400"/>
          <p14:tracePt t="145795" x="6953250" y="2705100"/>
          <p14:tracePt t="145812" x="6985000" y="2635250"/>
          <p14:tracePt t="145828" x="6991350" y="2609850"/>
          <p14:tracePt t="145845" x="6997700" y="2597150"/>
          <p14:tracePt t="145862" x="6991350" y="2578100"/>
          <p14:tracePt t="145879" x="6985000" y="2559050"/>
          <p14:tracePt t="145895" x="6972300" y="2540000"/>
          <p14:tracePt t="145912" x="6972300" y="2520950"/>
          <p14:tracePt t="145928" x="6946900" y="2444750"/>
          <p14:tracePt t="145945" x="6921500" y="2400300"/>
          <p14:tracePt t="145962" x="6902450" y="2374900"/>
          <p14:tracePt t="145978" x="6896100" y="2362200"/>
          <p14:tracePt t="146025" x="6877050" y="2368550"/>
          <p14:tracePt t="146033" x="6769100" y="2432050"/>
          <p14:tracePt t="146044" x="6629400" y="2520950"/>
          <p14:tracePt t="146060" x="6305550" y="2724150"/>
          <p14:tracePt t="146077" x="6070600" y="2800350"/>
          <p14:tracePt t="146094" x="6000750" y="2806700"/>
          <p14:tracePt t="146111" x="6026150" y="2787650"/>
          <p14:tracePt t="146127" x="6102350" y="2743200"/>
          <p14:tracePt t="146144" x="6121400" y="2724150"/>
          <p14:tracePt t="146161" x="6127750" y="2717800"/>
          <p14:tracePt t="146196" x="6127750" y="2724150"/>
          <p14:tracePt t="146211" x="6127750" y="2730500"/>
          <p14:tracePt t="146318" x="6134100" y="2724150"/>
          <p14:tracePt t="146330" x="6140450" y="2711450"/>
          <p14:tracePt t="146339" x="6146800" y="2705100"/>
          <p14:tracePt t="146347" x="6159500" y="2692400"/>
          <p14:tracePt t="146361" x="6159500" y="2686050"/>
          <p14:tracePt t="146377" x="6178550" y="2660650"/>
          <p14:tracePt t="146394" x="6197600" y="2635250"/>
          <p14:tracePt t="146411" x="6229350" y="2590800"/>
          <p14:tracePt t="146427" x="6235700" y="2565400"/>
          <p14:tracePt t="146444" x="6248400" y="2540000"/>
          <p14:tracePt t="146461" x="6267450" y="2514600"/>
          <p14:tracePt t="146478" x="6280150" y="2508250"/>
          <p14:tracePt t="146495" x="6280150" y="2495550"/>
          <p14:tracePt t="146575" x="6280150" y="2489200"/>
          <p14:tracePt t="146590" x="6286500" y="2489200"/>
          <p14:tracePt t="146597" x="6286500" y="2476500"/>
          <p14:tracePt t="146612" x="6292850" y="2476500"/>
          <p14:tracePt t="146665" x="6299200" y="2476500"/>
          <p14:tracePt t="146673" x="6324600" y="2476500"/>
          <p14:tracePt t="146681" x="6369050" y="2470150"/>
          <p14:tracePt t="146696" x="6438900" y="2463800"/>
          <p14:tracePt t="146712" x="6464300" y="2463800"/>
          <p14:tracePt t="146729" x="6483350" y="2451100"/>
          <p14:tracePt t="146745" x="6489700" y="2444750"/>
          <p14:tracePt t="146762" x="6502400" y="2432050"/>
          <p14:tracePt t="146779" x="6521450" y="2413000"/>
          <p14:tracePt t="146795" x="6540500" y="2381250"/>
          <p14:tracePt t="146812" x="6546850" y="2355850"/>
          <p14:tracePt t="146829" x="6540500" y="2330450"/>
          <p14:tracePt t="146846" x="6527800" y="2311400"/>
          <p14:tracePt t="146862" x="6508750" y="2292350"/>
          <p14:tracePt t="146879" x="6470650" y="2273300"/>
          <p14:tracePt t="146895" x="6438900" y="2254250"/>
          <p14:tracePt t="146912" x="6407150" y="2235200"/>
          <p14:tracePt t="146928" x="6356350" y="2216150"/>
          <p14:tracePt t="146944" x="6280150" y="2197100"/>
          <p14:tracePt t="146961" x="6083300" y="2209800"/>
          <p14:tracePt t="146977" x="5911850" y="2254250"/>
          <p14:tracePt t="146994" x="5772150" y="2286000"/>
          <p14:tracePt t="147011" x="5676900" y="2305050"/>
          <p14:tracePt t="147028" x="5638800" y="2317750"/>
          <p14:tracePt t="147044" x="5619750" y="2336800"/>
          <p14:tracePt t="147061" x="5613400" y="2368550"/>
          <p14:tracePt t="147078" x="5613400" y="2425700"/>
          <p14:tracePt t="147094" x="5613400" y="2514600"/>
          <p14:tracePt t="147111" x="5683250" y="2641600"/>
          <p14:tracePt t="147128" x="5797550" y="2717800"/>
          <p14:tracePt t="147144" x="5962650" y="2768600"/>
          <p14:tracePt t="147161" x="6146800" y="2774950"/>
          <p14:tracePt t="147178" x="6343650" y="2724150"/>
          <p14:tracePt t="147194" x="6477000" y="2654300"/>
          <p14:tracePt t="147211" x="6502400" y="2584450"/>
          <p14:tracePt t="147228" x="6508750" y="2520950"/>
          <p14:tracePt t="147244" x="6489700" y="2432050"/>
          <p14:tracePt t="147261" x="6470650" y="2374900"/>
          <p14:tracePt t="147278" x="6451600" y="2336800"/>
          <p14:tracePt t="147295" x="6426200" y="2317750"/>
          <p14:tracePt t="147311" x="6400800" y="2305050"/>
          <p14:tracePt t="147328" x="6369050" y="2305050"/>
          <p14:tracePt t="147345" x="6343650" y="2311400"/>
          <p14:tracePt t="147462" x="6337300" y="2311400"/>
          <p14:tracePt t="147483" x="6337300" y="2317750"/>
          <p14:tracePt t="147636" x="6337300" y="2324100"/>
          <p14:tracePt t="147652" x="6343650" y="2324100"/>
          <p14:tracePt t="147660" x="6343650" y="2330450"/>
          <p14:tracePt t="147668" x="6350000" y="2330450"/>
          <p14:tracePt t="147679" x="6350000" y="2343150"/>
          <p14:tracePt t="147696" x="6350000" y="2355850"/>
          <p14:tracePt t="147713" x="6330950" y="2374900"/>
          <p14:tracePt t="147729" x="6305550" y="2419350"/>
          <p14:tracePt t="147746" x="6261100" y="2463800"/>
          <p14:tracePt t="147762" x="6178550" y="2546350"/>
          <p14:tracePt t="147778" x="6007100" y="2667000"/>
          <p14:tracePt t="147795" x="5670550" y="2927350"/>
          <p14:tracePt t="147812" x="5219700" y="3276600"/>
          <p14:tracePt t="147829" x="4660900" y="3721100"/>
          <p14:tracePt t="147844" x="4089400" y="4108450"/>
          <p14:tracePt t="147861" x="3435350" y="4413250"/>
          <p14:tracePt t="147878" x="2667000" y="4730750"/>
          <p14:tracePt t="147895" x="1936750" y="5022850"/>
          <p14:tracePt t="147911" x="1339850" y="5302250"/>
          <p14:tracePt t="147928" x="1238250" y="5372100"/>
          <p14:tracePt t="147944" x="1212850" y="5391150"/>
          <p14:tracePt t="147961" x="1200150" y="5403850"/>
          <p14:tracePt t="147978" x="1187450" y="5416550"/>
          <p14:tracePt t="148012" x="1181100" y="5416550"/>
          <p14:tracePt t="148028" x="1174750" y="5378450"/>
          <p14:tracePt t="148045" x="1168400" y="5308600"/>
          <p14:tracePt t="148062" x="1149350" y="5276850"/>
          <p14:tracePt t="148078" x="1130300" y="5257800"/>
          <p14:tracePt t="148095" x="1035050" y="5251450"/>
          <p14:tracePt t="148112" x="908050" y="5257800"/>
          <p14:tracePt t="148128" x="787400" y="5283200"/>
          <p14:tracePt t="148146" x="730250" y="5295900"/>
          <p14:tracePt t="148178" x="736600" y="5283200"/>
          <p14:tracePt t="148196" x="901700" y="5162550"/>
          <p14:tracePt t="148212" x="1022350" y="5060950"/>
          <p14:tracePt t="148228" x="1117600" y="4984750"/>
          <p14:tracePt t="148245" x="1193800" y="4908550"/>
          <p14:tracePt t="148262" x="1263650" y="4845050"/>
          <p14:tracePt t="148278" x="1320800" y="4794250"/>
          <p14:tracePt t="148295" x="1339850" y="4756150"/>
          <p14:tracePt t="148312" x="1358900" y="4737100"/>
          <p14:tracePt t="148327" x="1365250" y="4718050"/>
          <p14:tracePt t="148344" x="1377950" y="4699000"/>
          <p14:tracePt t="148362" x="1428750" y="4648200"/>
          <p14:tracePt t="148377" x="1454150" y="4629150"/>
          <p14:tracePt t="148394" x="1466850" y="4616450"/>
          <p14:tracePt t="148411" x="1466850" y="4610100"/>
          <p14:tracePt t="148427" x="1466850" y="4603750"/>
          <p14:tracePt t="148444" x="1479550" y="4591050"/>
          <p14:tracePt t="148461" x="1485900" y="4584700"/>
          <p14:tracePt t="148526" x="1492250" y="4578350"/>
          <p14:tracePt t="148534" x="1524000" y="4565650"/>
          <p14:tracePt t="148547" x="1555750" y="4552950"/>
          <p14:tracePt t="148562" x="1619250" y="4521200"/>
          <p14:tracePt t="148578" x="1638300" y="4495800"/>
          <p14:tracePt t="148596" x="1651000" y="4476750"/>
          <p14:tracePt t="148632" x="1651000" y="4470400"/>
          <p14:tracePt t="148648" x="1651000" y="4464050"/>
          <p14:tracePt t="148662" x="1644650" y="4457700"/>
          <p14:tracePt t="148678" x="1638300" y="4445000"/>
          <p14:tracePt t="148695" x="1638300" y="4432300"/>
          <p14:tracePt t="148712" x="1631950" y="4425950"/>
          <p14:tracePt t="148728" x="1631950" y="4419600"/>
          <p14:tracePt t="148745" x="1631950" y="4406900"/>
          <p14:tracePt t="148762" x="1631950" y="4400550"/>
          <p14:tracePt t="148780" x="1631950" y="4394200"/>
          <p14:tracePt t="148797" x="1631950" y="4387850"/>
          <p14:tracePt t="148814" x="1625600" y="4381500"/>
          <p14:tracePt t="148828" x="1625600" y="4375150"/>
          <p14:tracePt t="148846" x="1625600" y="4368800"/>
          <p14:tracePt t="148999" x="1625600" y="4362450"/>
          <p14:tracePt t="149524" x="1631950" y="4362450"/>
          <p14:tracePt t="149590" x="1638300" y="4362450"/>
          <p14:tracePt t="149604" x="1644650" y="4362450"/>
          <p14:tracePt t="149610" x="1651000" y="4362450"/>
          <p14:tracePt t="149626" x="1657350" y="4362450"/>
          <p14:tracePt t="149642" x="1663700" y="4362450"/>
          <p14:tracePt t="149650" x="1670050" y="4362450"/>
          <p14:tracePt t="149662" x="1676400" y="4362450"/>
          <p14:tracePt t="149679" x="1695450" y="4368800"/>
          <p14:tracePt t="149695" x="1720850" y="4368800"/>
          <p14:tracePt t="149712" x="1828800" y="4356100"/>
          <p14:tracePt t="149729" x="1911350" y="4343400"/>
          <p14:tracePt t="149745" x="2038350" y="4337050"/>
          <p14:tracePt t="149762" x="2152650" y="4330700"/>
          <p14:tracePt t="149778" x="2254250" y="4324350"/>
          <p14:tracePt t="149795" x="2305050" y="4324350"/>
          <p14:tracePt t="149812" x="2324100" y="4324350"/>
          <p14:tracePt t="149828" x="2343150" y="4324350"/>
          <p14:tracePt t="149845" x="2349500" y="4324350"/>
          <p14:tracePt t="149862" x="2368550" y="4324350"/>
          <p14:tracePt t="149879" x="2393950" y="4324350"/>
          <p14:tracePt t="149895" x="2432050" y="4324350"/>
          <p14:tracePt t="149912" x="2476500" y="4330700"/>
          <p14:tracePt t="149929" x="2495550" y="4337050"/>
          <p14:tracePt t="149945" x="2508250" y="4343400"/>
          <p14:tracePt t="149962" x="2520950" y="4343400"/>
          <p14:tracePt t="149979" x="2527300" y="4343400"/>
          <p14:tracePt t="149996" x="2540000" y="4343400"/>
          <p14:tracePt t="149998" x="2552700" y="4343400"/>
          <p14:tracePt t="150013" x="2559050" y="4343400"/>
          <p14:tracePt t="150028" x="2571750" y="4343400"/>
          <p14:tracePt t="150045" x="2578100" y="4343400"/>
          <p14:tracePt t="150062" x="2584450" y="4343400"/>
          <p14:tracePt t="150078" x="2597150" y="4343400"/>
          <p14:tracePt t="150095" x="2603500" y="4343400"/>
          <p14:tracePt t="150112" x="2622550" y="4337050"/>
          <p14:tracePt t="150128" x="2628900" y="4330700"/>
          <p14:tracePt t="150304" x="2628900" y="4324350"/>
          <p14:tracePt t="150902" x="2635250" y="4330700"/>
          <p14:tracePt t="150909" x="2641600" y="4330700"/>
          <p14:tracePt t="150917" x="2641600" y="4337050"/>
          <p14:tracePt t="150935" x="2641600" y="4343400"/>
          <p14:tracePt t="150950" x="2635250" y="4349750"/>
          <p14:tracePt t="150963" x="2635250" y="4356100"/>
          <p14:tracePt t="151014" x="2628900" y="4356100"/>
          <p14:tracePt t="160577" x="2622550" y="4356100"/>
          <p14:tracePt t="160583" x="2540000" y="4362450"/>
          <p14:tracePt t="160598" x="2438400" y="4368800"/>
          <p14:tracePt t="160614" x="2190750" y="4381500"/>
          <p14:tracePt t="160632" x="1936750" y="4368800"/>
          <p14:tracePt t="160648" x="1911350" y="4368800"/>
          <p14:tracePt t="160664" x="1905000" y="4368800"/>
          <p14:tracePt t="160698" x="1943100" y="4368800"/>
          <p14:tracePt t="160714" x="2762250" y="4222750"/>
          <p14:tracePt t="160731" x="3060700" y="4165600"/>
          <p14:tracePt t="160748" x="3155950" y="4171950"/>
          <p14:tracePt t="160764" x="3175000" y="4191000"/>
          <p14:tracePt t="160781" x="3187700" y="4203700"/>
          <p14:tracePt t="160798" x="3200400" y="4254500"/>
          <p14:tracePt t="160814" x="3219450" y="4298950"/>
          <p14:tracePt t="160831" x="3251200" y="4349750"/>
          <p14:tracePt t="160848" x="3295650" y="4381500"/>
          <p14:tracePt t="160863" x="3308350" y="4381500"/>
          <p14:tracePt t="161019" x="3302000" y="4381500"/>
          <p14:tracePt t="161027" x="3295650" y="4381500"/>
          <p14:tracePt t="161044" x="3289300" y="4381500"/>
          <p14:tracePt t="161058" x="3282950" y="4387850"/>
          <p14:tracePt t="161066" x="3276600" y="4387850"/>
          <p14:tracePt t="161082" x="3270250" y="4400550"/>
          <p14:tracePt t="161098" x="3257550" y="4406900"/>
          <p14:tracePt t="161114" x="3251200" y="4413250"/>
          <p14:tracePt t="161131" x="3244850" y="4419600"/>
          <p14:tracePt t="161148" x="3244850" y="4425950"/>
          <p14:tracePt t="161189" x="3238500" y="4425950"/>
          <p14:tracePt t="161201" x="3232150" y="4425950"/>
          <p14:tracePt t="161218" x="3225800" y="4425950"/>
          <p14:tracePt t="161232" x="3225800" y="4432300"/>
          <p14:tracePt t="161780" x="3206750" y="4470400"/>
          <p14:tracePt t="161788" x="3200400" y="4502150"/>
          <p14:tracePt t="161797" x="3194050" y="4527550"/>
          <p14:tracePt t="161814" x="3168650" y="4578350"/>
          <p14:tracePt t="161830" x="3155950" y="4616450"/>
          <p14:tracePt t="161847" x="3136900" y="4641850"/>
          <p14:tracePt t="161864" x="3105150" y="4660900"/>
          <p14:tracePt t="161880" x="3092450" y="4667250"/>
          <p14:tracePt t="161897" x="3067050" y="4673600"/>
          <p14:tracePt t="161931" x="3060700" y="4673600"/>
          <p14:tracePt t="161960" x="3054350" y="4673600"/>
          <p14:tracePt t="161969" x="3054350" y="4667250"/>
          <p14:tracePt t="161982" x="3048000" y="4667250"/>
          <p14:tracePt t="163220" x="3041650" y="4673600"/>
          <p14:tracePt t="163224" x="3041650" y="4679950"/>
          <p14:tracePt t="163233" x="3028950" y="4692650"/>
          <p14:tracePt t="163249" x="3009900" y="4711700"/>
          <p14:tracePt t="163266" x="3003550" y="4718050"/>
          <p14:tracePt t="163407" x="3003550" y="4724400"/>
          <p14:tracePt t="163723" x="3016250" y="4730750"/>
          <p14:tracePt t="163731" x="3073400" y="4749800"/>
          <p14:tracePt t="163739" x="3117850" y="4762500"/>
          <p14:tracePt t="163750" x="3130550" y="4768850"/>
          <p14:tracePt t="163766" x="3130550" y="4775200"/>
          <p14:tracePt t="163783" x="3130550" y="4794250"/>
          <p14:tracePt t="163799" x="3124200" y="4819650"/>
          <p14:tracePt t="163816" x="3105150" y="4851400"/>
          <p14:tracePt t="163833" x="3086100" y="4870450"/>
          <p14:tracePt t="163850" x="3079750" y="4889500"/>
          <p14:tracePt t="163867" x="3073400" y="4895850"/>
          <p14:tracePt t="163881" x="3073400" y="4902200"/>
          <p14:tracePt t="163996" x="3067050" y="4902200"/>
          <p14:tracePt t="164025" x="3054350" y="4902200"/>
          <p14:tracePt t="164033" x="3041650" y="4902200"/>
          <p14:tracePt t="164040" x="3035300" y="4902200"/>
          <p14:tracePt t="164049" x="3022600" y="4902200"/>
          <p14:tracePt t="164065" x="2978150" y="4902200"/>
          <p14:tracePt t="164081" x="2901950" y="4902200"/>
          <p14:tracePt t="164098" x="2813050" y="4921250"/>
          <p14:tracePt t="164115" x="2730500" y="4946650"/>
          <p14:tracePt t="164131" x="2654300" y="4965700"/>
          <p14:tracePt t="164148" x="2609850" y="4984750"/>
          <p14:tracePt t="164165" x="2584450" y="4991100"/>
          <p14:tracePt t="164181" x="2540000" y="5022850"/>
          <p14:tracePt t="164198" x="2501900" y="5041900"/>
          <p14:tracePt t="164215" x="2451100" y="5060950"/>
          <p14:tracePt t="164231" x="2406650" y="5086350"/>
          <p14:tracePt t="164248" x="2387600" y="5092700"/>
          <p14:tracePt t="164265" x="2374900" y="5105400"/>
          <p14:tracePt t="164281" x="2355850" y="5118100"/>
          <p14:tracePt t="164298" x="2336800" y="5137150"/>
          <p14:tracePt t="164315" x="2305050" y="5162550"/>
          <p14:tracePt t="164331" x="2286000" y="5162550"/>
          <p14:tracePt t="164365" x="2266950" y="5175250"/>
          <p14:tracePt t="164381" x="2254250" y="5175250"/>
          <p14:tracePt t="164398" x="2235200" y="5181600"/>
          <p14:tracePt t="164415" x="2197100" y="5194300"/>
          <p14:tracePt t="164431" x="2159000" y="5200650"/>
          <p14:tracePt t="164448" x="2133600" y="5213350"/>
          <p14:tracePt t="164465" x="2114550" y="5213350"/>
          <p14:tracePt t="164481" x="2101850" y="5226050"/>
          <p14:tracePt t="164498" x="2044700" y="5257800"/>
          <p14:tracePt t="164516" x="1968500" y="5289550"/>
          <p14:tracePt t="164532" x="1943100" y="5308600"/>
          <p14:tracePt t="164548" x="1936750" y="5314950"/>
          <p14:tracePt t="164565" x="1943100" y="5314950"/>
          <p14:tracePt t="164581" x="1962150" y="5302250"/>
          <p14:tracePt t="164597" x="1981200" y="5289550"/>
          <p14:tracePt t="164614" x="2006600" y="5270500"/>
          <p14:tracePt t="164631" x="2012950" y="5270500"/>
          <p14:tracePt t="164647" x="2019300" y="5264150"/>
          <p14:tracePt t="164664" x="2032000" y="5251450"/>
          <p14:tracePt t="164681" x="2051050" y="5232400"/>
          <p14:tracePt t="164698" x="2063750" y="5213350"/>
          <p14:tracePt t="164715" x="2070100" y="5187950"/>
          <p14:tracePt t="164731" x="2038350" y="5168900"/>
          <p14:tracePt t="164748" x="2012950" y="5143500"/>
          <p14:tracePt t="164765" x="1993900" y="5130800"/>
          <p14:tracePt t="164781" x="1974850" y="5118100"/>
          <p14:tracePt t="164798" x="1968500" y="5111750"/>
          <p14:tracePt t="164859" x="1962150" y="5111750"/>
          <p14:tracePt t="164867" x="1962150" y="5118100"/>
          <p14:tracePt t="164876" x="1962150" y="5124450"/>
          <p14:tracePt t="164884" x="1962150" y="5130800"/>
          <p14:tracePt t="164899" x="1974850" y="5143500"/>
          <p14:tracePt t="164915" x="2019300" y="5143500"/>
          <p14:tracePt t="164932" x="2089150" y="5137150"/>
          <p14:tracePt t="164948" x="2139950" y="5124450"/>
          <p14:tracePt t="164965" x="2165350" y="5111750"/>
          <p14:tracePt t="164982" x="2178050" y="5111750"/>
          <p14:tracePt t="165017" x="2184400" y="5105400"/>
          <p14:tracePt t="165035" x="2184400" y="5099050"/>
          <p14:tracePt t="165154" x="2190750" y="5099050"/>
          <p14:tracePt t="165161" x="2197100" y="5099050"/>
          <p14:tracePt t="165170" x="2209800" y="5105400"/>
          <p14:tracePt t="165183" x="2222500" y="5105400"/>
          <p14:tracePt t="165199" x="2286000" y="5105400"/>
          <p14:tracePt t="165215" x="2362200" y="5073650"/>
          <p14:tracePt t="165231" x="2393950" y="5054600"/>
          <p14:tracePt t="165248" x="2413000" y="5041900"/>
          <p14:tracePt t="165265" x="2425700" y="4997450"/>
          <p14:tracePt t="165282" x="2425700" y="4978400"/>
          <p14:tracePt t="165298" x="2406650" y="4959350"/>
          <p14:tracePt t="165315" x="2368550" y="4940300"/>
          <p14:tracePt t="165332" x="2305050" y="4940300"/>
          <p14:tracePt t="165350" x="2152650" y="4953000"/>
          <p14:tracePt t="165365" x="2044700" y="4978400"/>
          <p14:tracePt t="165382" x="1993900" y="4991100"/>
          <p14:tracePt t="165398" x="1981200" y="4991100"/>
          <p14:tracePt t="165415" x="1974850" y="5003800"/>
          <p14:tracePt t="165448" x="1968500" y="5003800"/>
          <p14:tracePt t="165464" x="1962150" y="5016500"/>
          <p14:tracePt t="165481" x="1949450" y="5035550"/>
          <p14:tracePt t="165498" x="1943100" y="5060950"/>
          <p14:tracePt t="165514" x="1962150" y="5060950"/>
          <p14:tracePt t="165531" x="2000250" y="5060950"/>
          <p14:tracePt t="165548" x="2025650" y="5060950"/>
          <p14:tracePt t="165564" x="2038350" y="5054600"/>
          <p14:tracePt t="165581" x="2044700" y="5048250"/>
          <p14:tracePt t="165598" x="2051050" y="5048250"/>
          <p14:tracePt t="165614" x="2057400" y="5041900"/>
          <p14:tracePt t="165648" x="2057400" y="5035550"/>
          <p14:tracePt t="165668" x="2057400" y="5029200"/>
          <p14:tracePt t="165778" x="2051050" y="5029200"/>
          <p14:tracePt t="166204" x="2057400" y="5029200"/>
          <p14:tracePt t="166224" x="2063750" y="5022850"/>
          <p14:tracePt t="167380" x="2082800" y="5022850"/>
          <p14:tracePt t="167388" x="2139950" y="5010150"/>
          <p14:tracePt t="167399" x="2171700" y="4997450"/>
          <p14:tracePt t="167416" x="2197100" y="4978400"/>
          <p14:tracePt t="167432" x="2209800" y="4972050"/>
          <p14:tracePt t="167449" x="2222500" y="4972050"/>
          <p14:tracePt t="167466" x="2235200" y="4972050"/>
          <p14:tracePt t="167482" x="2247900" y="4972050"/>
          <p14:tracePt t="167499" x="2260600" y="4972050"/>
          <p14:tracePt t="167503" x="2273300" y="4965700"/>
          <p14:tracePt t="167520" x="2279650" y="4959350"/>
          <p14:tracePt t="167544" x="2279650" y="4946650"/>
          <p14:tracePt t="167560" x="2279650" y="4940300"/>
          <p14:tracePt t="167568" x="2279650" y="4933950"/>
          <p14:tracePt t="167582" x="2279650" y="4927600"/>
          <p14:tracePt t="167599" x="2292350" y="4914900"/>
          <p14:tracePt t="167632" x="2292350" y="4908550"/>
          <p14:tracePt t="167682" x="2292350" y="4902200"/>
          <p14:tracePt t="167692" x="2286000" y="4902200"/>
          <p14:tracePt t="167708" x="2279650" y="4902200"/>
          <p14:tracePt t="167854" x="2286000" y="4902200"/>
          <p14:tracePt t="167862" x="2298700" y="4902200"/>
          <p14:tracePt t="167870" x="2305050" y="4902200"/>
          <p14:tracePt t="167885" x="2324100" y="4908550"/>
          <p14:tracePt t="167900" x="2336800" y="4914900"/>
          <p14:tracePt t="167917" x="2355850" y="4921250"/>
          <p14:tracePt t="167933" x="2374900" y="4933950"/>
          <p14:tracePt t="167950" x="2393950" y="4933950"/>
          <p14:tracePt t="167967" x="2400300" y="4940300"/>
          <p14:tracePt t="168063" x="2406650" y="4940300"/>
          <p14:tracePt t="168096" x="2406650" y="4933950"/>
          <p14:tracePt t="168117" x="2406650" y="4927600"/>
          <p14:tracePt t="168132" x="2406650" y="4914900"/>
          <p14:tracePt t="168140" x="2406650" y="4908550"/>
          <p14:tracePt t="168149" x="2413000" y="4908550"/>
          <p14:tracePt t="168166" x="2413000" y="4895850"/>
          <p14:tracePt t="168509" x="2413000" y="4902200"/>
          <p14:tracePt t="168534" x="2419350" y="4902200"/>
          <p14:tracePt t="168542" x="2419350" y="4908550"/>
          <p14:tracePt t="170499" x="2463800" y="4883150"/>
          <p14:tracePt t="170507" x="2590800" y="4832350"/>
          <p14:tracePt t="170517" x="2762250" y="4794250"/>
          <p14:tracePt t="170533" x="3092450" y="4743450"/>
          <p14:tracePt t="170550" x="3219450" y="4730750"/>
          <p14:tracePt t="170566" x="3270250" y="4724400"/>
          <p14:tracePt t="170582" x="3295650" y="4724400"/>
          <p14:tracePt t="170599" x="3340100" y="4724400"/>
          <p14:tracePt t="170615" x="3384550" y="4718050"/>
          <p14:tracePt t="170632" x="3441700" y="4699000"/>
          <p14:tracePt t="170649" x="3575050" y="4673600"/>
          <p14:tracePt t="170666" x="3759200" y="4629150"/>
          <p14:tracePt t="170682" x="3892550" y="4584700"/>
          <p14:tracePt t="170699" x="3981450" y="4546600"/>
          <p14:tracePt t="170716" x="4044950" y="4527550"/>
          <p14:tracePt t="170733" x="4108450" y="4495800"/>
          <p14:tracePt t="170750" x="4197350" y="4464050"/>
          <p14:tracePt t="170766" x="4279900" y="4438650"/>
          <p14:tracePt t="170783" x="4362450" y="4425950"/>
          <p14:tracePt t="170800" x="4419600" y="4425950"/>
          <p14:tracePt t="170816" x="4438650" y="4419600"/>
          <p14:tracePt t="170833" x="4457700" y="4419600"/>
          <p14:tracePt t="170850" x="4483100" y="4419600"/>
          <p14:tracePt t="170866" x="4489450" y="4425950"/>
          <p14:tracePt t="191004" x="4597400" y="4356100"/>
          <p14:tracePt t="191012" x="4800600" y="4216400"/>
          <p14:tracePt t="191022" x="5010150" y="4089400"/>
          <p14:tracePt t="191038" x="5410200" y="3867150"/>
          <p14:tracePt t="191055" x="5645150" y="3771900"/>
          <p14:tracePt t="191072" x="5670550" y="3771900"/>
          <p14:tracePt t="191234" x="5676900" y="3771900"/>
          <p14:tracePt t="191243" x="5683250" y="3771900"/>
          <p14:tracePt t="191255" x="5689600" y="3765550"/>
          <p14:tracePt t="191271" x="5702300" y="3759200"/>
          <p14:tracePt t="191287" x="5708650" y="3759200"/>
          <p14:tracePt t="191304" x="5715000" y="3759200"/>
          <p14:tracePt t="191337" x="5740400" y="3778250"/>
          <p14:tracePt t="191354" x="5791200" y="3784600"/>
          <p14:tracePt t="191370" x="5861050" y="3797300"/>
          <p14:tracePt t="191387" x="5892800" y="3816350"/>
          <p14:tracePt t="191404" x="5905500" y="3829050"/>
          <p14:tracePt t="191420" x="5899150" y="3854450"/>
          <p14:tracePt t="191437" x="5854700" y="3879850"/>
          <p14:tracePt t="191454" x="5829300" y="3892550"/>
          <p14:tracePt t="191470" x="5822950" y="3898900"/>
          <p14:tracePt t="191487" x="5810250" y="3911600"/>
          <p14:tracePt t="191504" x="5810250" y="3917950"/>
          <p14:tracePt t="191521" x="5810250" y="3930650"/>
          <p14:tracePt t="191537" x="5822950" y="3937000"/>
          <p14:tracePt t="191554" x="5822950" y="3962400"/>
          <p14:tracePt t="191571" x="5810250" y="3994150"/>
          <p14:tracePt t="191588" x="5797550" y="4083050"/>
          <p14:tracePt t="191604" x="5816600" y="4159250"/>
          <p14:tracePt t="191621" x="5797550" y="4222750"/>
          <p14:tracePt t="191637" x="5715000" y="4298950"/>
          <p14:tracePt t="191654" x="5638800" y="4362450"/>
          <p14:tracePt t="191671" x="5632450" y="4368800"/>
          <p14:tracePt t="203442" x="5734050" y="4337050"/>
          <p14:tracePt t="203450" x="5803900" y="4318000"/>
          <p14:tracePt t="203458" x="5829300" y="4305300"/>
          <p14:tracePt t="203472" x="5835650" y="4298950"/>
          <p14:tracePt t="203513" x="5835650" y="4292600"/>
          <p14:tracePt t="203531" x="5822950" y="4279900"/>
          <p14:tracePt t="203539" x="5816600" y="4273550"/>
          <p14:tracePt t="203547" x="5803900" y="4267200"/>
          <p14:tracePt t="203556" x="5797550" y="4254500"/>
          <p14:tracePt t="203573" x="5778500" y="4241800"/>
          <p14:tracePt t="203589" x="5759450" y="4222750"/>
          <p14:tracePt t="203607" x="5727700" y="4203700"/>
          <p14:tracePt t="203623" x="5670550" y="4178300"/>
          <p14:tracePt t="203640" x="5499100" y="4114800"/>
          <p14:tracePt t="203656" x="5054600" y="4019550"/>
          <p14:tracePt t="203674" x="4286250" y="3733800"/>
          <p14:tracePt t="203690" x="3917950" y="3467100"/>
          <p14:tracePt t="203707" x="3752850" y="3340100"/>
          <p14:tracePt t="203723" x="3657600" y="3251200"/>
          <p14:tracePt t="203740" x="3562350" y="3187700"/>
          <p14:tracePt t="203757" x="3390900" y="3149600"/>
          <p14:tracePt t="203773" x="3073400" y="3155950"/>
          <p14:tracePt t="203790" x="2616200" y="3117850"/>
          <p14:tracePt t="203807" x="2152650" y="2978150"/>
          <p14:tracePt t="203823" x="1911350" y="2895600"/>
          <p14:tracePt t="203840" x="1905000" y="2889250"/>
          <p14:tracePt t="203992" x="1943100" y="2876550"/>
          <p14:tracePt t="204000" x="1974850" y="2832100"/>
          <p14:tracePt t="204008" x="1962150" y="2774950"/>
          <p14:tracePt t="204023" x="1657350" y="2635250"/>
          <p14:tracePt t="204039" x="901700" y="2451100"/>
          <p14:tracePt t="205162"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586" y="585071"/>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3</a:t>
            </a:r>
          </a:p>
        </p:txBody>
      </p:sp>
      <p:sp>
        <p:nvSpPr>
          <p:cNvPr id="3" name="Content Placeholder 2"/>
          <p:cNvSpPr>
            <a:spLocks noGrp="1"/>
          </p:cNvSpPr>
          <p:nvPr>
            <p:ph sz="half" idx="1"/>
          </p:nvPr>
        </p:nvSpPr>
        <p:spPr>
          <a:xfrm>
            <a:off x="838200" y="1825625"/>
            <a:ext cx="10082048" cy="4351338"/>
          </a:xfrm>
        </p:spPr>
        <p:txBody>
          <a:bodyPr/>
          <a:lstStyle/>
          <a:p>
            <a:pPr marL="64008" indent="0">
              <a:lnSpc>
                <a:spcPct val="150000"/>
              </a:lnSpc>
              <a:buNone/>
            </a:pPr>
            <a:r>
              <a:rPr lang="en-ZA" dirty="0">
                <a:solidFill>
                  <a:srgbClr val="002060"/>
                </a:solidFill>
              </a:rPr>
              <a:t>Given that the relative molecular mass (RMM) of sodium chloride is 58.5 g/mol, what amount of sodium chloride powder is required to prepare 300 ml of a solution  containing 50 mmol/l?</a:t>
            </a:r>
          </a:p>
          <a:p>
            <a:pPr marL="64008" indent="0">
              <a:buNone/>
            </a:pPr>
            <a:endParaRPr lang="en-ZA" dirty="0">
              <a:solidFill>
                <a:srgbClr val="002060"/>
              </a:solidFill>
            </a:endParaRPr>
          </a:p>
          <a:p>
            <a:endParaRPr lang="en-ZA" dirty="0">
              <a:solidFill>
                <a:srgbClr val="002060"/>
              </a:solidFill>
            </a:endParaRPr>
          </a:p>
        </p:txBody>
      </p:sp>
    </p:spTree>
    <p:extLst>
      <p:ext uri="{BB962C8B-B14F-4D97-AF65-F5344CB8AC3E}">
        <p14:creationId xmlns:p14="http://schemas.microsoft.com/office/powerpoint/2010/main" val="3689407626"/>
      </p:ext>
    </p:extLst>
  </p:cSld>
  <p:clrMapOvr>
    <a:masterClrMapping/>
  </p:clrMapOvr>
  <mc:AlternateContent xmlns:mc="http://schemas.openxmlformats.org/markup-compatibility/2006" xmlns:p14="http://schemas.microsoft.com/office/powerpoint/2010/main">
    <mc:Choice Requires="p14">
      <p:transition spd="slow" p14:dur="2000" advTm="46689"/>
    </mc:Choice>
    <mc:Fallback xmlns="">
      <p:transition spd="slow" advTm="466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EC6948-8014-4DD6-86FD-8559978ED419}"/>
              </a:ext>
            </a:extLst>
          </p:cNvPr>
          <p:cNvSpPr>
            <a:spLocks noGrp="1"/>
          </p:cNvSpPr>
          <p:nvPr>
            <p:ph type="title"/>
          </p:nvPr>
        </p:nvSpPr>
        <p:spPr/>
        <p:txBody>
          <a:bodyPr/>
          <a:lstStyle/>
          <a:p>
            <a:r>
              <a:rPr lang="en-ZA" dirty="0"/>
              <a:t>Format of the workshop </a:t>
            </a:r>
          </a:p>
        </p:txBody>
      </p:sp>
      <p:graphicFrame>
        <p:nvGraphicFramePr>
          <p:cNvPr id="10" name="Table 4">
            <a:extLst>
              <a:ext uri="{FF2B5EF4-FFF2-40B4-BE49-F238E27FC236}">
                <a16:creationId xmlns:a16="http://schemas.microsoft.com/office/drawing/2014/main" id="{37C2B4C6-448C-4D50-B9D2-BA47B65D3CDE}"/>
              </a:ext>
            </a:extLst>
          </p:cNvPr>
          <p:cNvGraphicFramePr>
            <a:graphicFrameLocks noGrp="1"/>
          </p:cNvGraphicFramePr>
          <p:nvPr>
            <p:extLst>
              <p:ext uri="{D42A27DB-BD31-4B8C-83A1-F6EECF244321}">
                <p14:modId xmlns:p14="http://schemas.microsoft.com/office/powerpoint/2010/main" val="1461818052"/>
              </p:ext>
            </p:extLst>
          </p:nvPr>
        </p:nvGraphicFramePr>
        <p:xfrm>
          <a:off x="1400810" y="1669843"/>
          <a:ext cx="10282787" cy="4811040"/>
        </p:xfrm>
        <a:graphic>
          <a:graphicData uri="http://schemas.openxmlformats.org/drawingml/2006/table">
            <a:tbl>
              <a:tblPr firstRow="1" bandRow="1">
                <a:tableStyleId>{2D5ABB26-0587-4C30-8999-92F81FD0307C}</a:tableStyleId>
              </a:tblPr>
              <a:tblGrid>
                <a:gridCol w="5235633">
                  <a:extLst>
                    <a:ext uri="{9D8B030D-6E8A-4147-A177-3AD203B41FA5}">
                      <a16:colId xmlns:a16="http://schemas.microsoft.com/office/drawing/2014/main" val="2853696473"/>
                    </a:ext>
                  </a:extLst>
                </a:gridCol>
                <a:gridCol w="5047154">
                  <a:extLst>
                    <a:ext uri="{9D8B030D-6E8A-4147-A177-3AD203B41FA5}">
                      <a16:colId xmlns:a16="http://schemas.microsoft.com/office/drawing/2014/main" val="1794190981"/>
                    </a:ext>
                  </a:extLst>
                </a:gridCol>
              </a:tblGrid>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Welcome address</a:t>
                      </a:r>
                      <a:endParaRPr lang="en-GB" sz="1800" b="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Ms M Mokoena, Chief Operating Officer (COO)</a:t>
                      </a:r>
                      <a:endParaRPr lang="en-GB" sz="1800" b="0" dirty="0">
                        <a:solidFill>
                          <a:schemeClr val="bg1"/>
                        </a:solidFill>
                        <a:latin typeface="+mn-lt"/>
                      </a:endParaRPr>
                    </a:p>
                  </a:txBody>
                  <a:tcPr/>
                </a:tc>
                <a:extLst>
                  <a:ext uri="{0D108BD9-81ED-4DB2-BD59-A6C34878D82A}">
                    <a16:rowId xmlns:a16="http://schemas.microsoft.com/office/drawing/2014/main" val="1328300411"/>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Introduction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Ms M Phungo, Manager: Pre-Registration and Exams</a:t>
                      </a:r>
                      <a:endParaRPr lang="en-GB" sz="1800" dirty="0">
                        <a:solidFill>
                          <a:schemeClr val="bg1"/>
                        </a:solidFill>
                        <a:latin typeface="+mn-lt"/>
                      </a:endParaRPr>
                    </a:p>
                  </a:txBody>
                  <a:tcPr/>
                </a:tc>
                <a:extLst>
                  <a:ext uri="{0D108BD9-81ED-4DB2-BD59-A6C34878D82A}">
                    <a16:rowId xmlns:a16="http://schemas.microsoft.com/office/drawing/2014/main" val="843028459"/>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Preparing for calculation questions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Prof. J Steenekamp</a:t>
                      </a:r>
                      <a:endParaRPr lang="en-GB" sz="1800" dirty="0">
                        <a:solidFill>
                          <a:schemeClr val="bg1"/>
                        </a:solidFill>
                        <a:latin typeface="+mn-lt"/>
                      </a:endParaRPr>
                    </a:p>
                  </a:txBody>
                  <a:tcPr/>
                </a:tc>
                <a:extLst>
                  <a:ext uri="{0D108BD9-81ED-4DB2-BD59-A6C34878D82A}">
                    <a16:rowId xmlns:a16="http://schemas.microsoft.com/office/drawing/2014/main" val="818430456"/>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Examples of calculation questions</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Prof. J Steenekamp</a:t>
                      </a:r>
                      <a:endParaRPr lang="en-GB" sz="1800" dirty="0">
                        <a:solidFill>
                          <a:schemeClr val="bg1"/>
                        </a:solidFill>
                        <a:latin typeface="+mn-lt"/>
                      </a:endParaRPr>
                    </a:p>
                  </a:txBody>
                  <a:tcPr/>
                </a:tc>
                <a:extLst>
                  <a:ext uri="{0D108BD9-81ED-4DB2-BD59-A6C34878D82A}">
                    <a16:rowId xmlns:a16="http://schemas.microsoft.com/office/drawing/2014/main" val="1387062845"/>
                  </a:ext>
                </a:extLst>
              </a:tr>
              <a:tr h="5213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Break (10 minutes) </a:t>
                      </a:r>
                      <a:endParaRPr lang="en-GB" sz="1800" dirty="0">
                        <a:solidFill>
                          <a:schemeClr val="bg1"/>
                        </a:solidFill>
                        <a:latin typeface="+mn-lt"/>
                      </a:endParaRPr>
                    </a:p>
                  </a:txBody>
                  <a:tcPr/>
                </a:tc>
                <a:tc hMerge="1">
                  <a:txBody>
                    <a:bodyPr/>
                    <a:lstStyle/>
                    <a:p>
                      <a:endParaRPr lang="en-ZA" dirty="0"/>
                    </a:p>
                  </a:txBody>
                  <a:tcPr/>
                </a:tc>
                <a:extLst>
                  <a:ext uri="{0D108BD9-81ED-4DB2-BD59-A6C34878D82A}">
                    <a16:rowId xmlns:a16="http://schemas.microsoft.com/office/drawing/2014/main" val="181474626"/>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Preparing for general questions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Ms A </a:t>
                      </a:r>
                      <a:r>
                        <a:rPr lang="en-GB" sz="1800" dirty="0" err="1">
                          <a:solidFill>
                            <a:schemeClr val="bg1"/>
                          </a:solidFill>
                        </a:rPr>
                        <a:t>Augustyn</a:t>
                      </a:r>
                      <a:endParaRPr lang="en-GB" sz="1800" dirty="0">
                        <a:solidFill>
                          <a:schemeClr val="bg1"/>
                        </a:solidFill>
                        <a:latin typeface="+mn-lt"/>
                      </a:endParaRPr>
                    </a:p>
                  </a:txBody>
                  <a:tcPr/>
                </a:tc>
                <a:extLst>
                  <a:ext uri="{0D108BD9-81ED-4DB2-BD59-A6C34878D82A}">
                    <a16:rowId xmlns:a16="http://schemas.microsoft.com/office/drawing/2014/main" val="2513704117"/>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Examples of general questions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Ms A </a:t>
                      </a:r>
                      <a:r>
                        <a:rPr lang="en-GB" sz="1800" dirty="0" err="1">
                          <a:solidFill>
                            <a:schemeClr val="bg1"/>
                          </a:solidFill>
                        </a:rPr>
                        <a:t>Augustyn</a:t>
                      </a:r>
                      <a:endParaRPr lang="en-GB" sz="1800" dirty="0">
                        <a:solidFill>
                          <a:schemeClr val="bg1"/>
                        </a:solidFill>
                        <a:latin typeface="+mn-lt"/>
                      </a:endParaRPr>
                    </a:p>
                  </a:txBody>
                  <a:tcPr/>
                </a:tc>
                <a:extLst>
                  <a:ext uri="{0D108BD9-81ED-4DB2-BD59-A6C34878D82A}">
                    <a16:rowId xmlns:a16="http://schemas.microsoft.com/office/drawing/2014/main" val="3716324585"/>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Remote  online examination</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mn-lt"/>
                        </a:rPr>
                        <a:t>Office </a:t>
                      </a:r>
                    </a:p>
                  </a:txBody>
                  <a:tcPr/>
                </a:tc>
                <a:extLst>
                  <a:ext uri="{0D108BD9-81ED-4DB2-BD59-A6C34878D82A}">
                    <a16:rowId xmlns:a16="http://schemas.microsoft.com/office/drawing/2014/main" val="1071853394"/>
                  </a:ext>
                </a:extLst>
              </a:tr>
              <a:tr h="5213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chemeClr val="bg1"/>
                          </a:solidFill>
                        </a:rPr>
                        <a:t>Q &amp; A</a:t>
                      </a:r>
                      <a:endParaRPr lang="en-ZA" sz="1800" dirty="0">
                        <a:solidFill>
                          <a:schemeClr val="bg1"/>
                        </a:solidFill>
                        <a:latin typeface="+mn-lt"/>
                      </a:endParaRPr>
                    </a:p>
                  </a:txBody>
                  <a:tcPr/>
                </a:tc>
                <a:tc hMerge="1">
                  <a:txBody>
                    <a:bodyPr/>
                    <a:lstStyle/>
                    <a:p>
                      <a:endParaRPr lang="en-ZA" dirty="0"/>
                    </a:p>
                  </a:txBody>
                  <a:tcPr/>
                </a:tc>
                <a:extLst>
                  <a:ext uri="{0D108BD9-81ED-4DB2-BD59-A6C34878D82A}">
                    <a16:rowId xmlns:a16="http://schemas.microsoft.com/office/drawing/2014/main" val="2638616889"/>
                  </a:ext>
                </a:extLst>
              </a:tr>
            </a:tbl>
          </a:graphicData>
        </a:graphic>
      </p:graphicFrame>
    </p:spTree>
    <p:extLst>
      <p:ext uri="{BB962C8B-B14F-4D97-AF65-F5344CB8AC3E}">
        <p14:creationId xmlns:p14="http://schemas.microsoft.com/office/powerpoint/2010/main" val="3194257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C6FEC8-E023-4E39-911F-0ED572B118B5}"/>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3</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D3C2599B-3DEB-4D9A-8505-427DE474765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79486" y="1542097"/>
            <a:ext cx="9376866" cy="449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27277396"/>
      </p:ext>
    </p:extLst>
  </p:cSld>
  <p:clrMapOvr>
    <a:masterClrMapping/>
  </p:clrMapOvr>
  <mc:AlternateContent xmlns:mc="http://schemas.openxmlformats.org/markup-compatibility/2006" xmlns:p14="http://schemas.microsoft.com/office/powerpoint/2010/main">
    <mc:Choice Requires="p14">
      <p:transition spd="slow" p14:dur="2000" advTm="123237"/>
    </mc:Choice>
    <mc:Fallback xmlns="">
      <p:transition spd="slow" advTm="1232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252" y="502776"/>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4</a:t>
            </a:r>
          </a:p>
        </p:txBody>
      </p:sp>
      <p:sp>
        <p:nvSpPr>
          <p:cNvPr id="3" name="Content Placeholder 2"/>
          <p:cNvSpPr>
            <a:spLocks noGrp="1"/>
          </p:cNvSpPr>
          <p:nvPr>
            <p:ph sz="half" idx="1"/>
          </p:nvPr>
        </p:nvSpPr>
        <p:spPr>
          <a:xfrm>
            <a:off x="1041630" y="1633120"/>
            <a:ext cx="10598922" cy="4816475"/>
          </a:xfrm>
        </p:spPr>
        <p:txBody>
          <a:bodyPr>
            <a:normAutofit fontScale="85000" lnSpcReduction="20000"/>
          </a:bodyPr>
          <a:lstStyle/>
          <a:p>
            <a:pPr marL="64008" indent="0">
              <a:buNone/>
            </a:pPr>
            <a:r>
              <a:rPr lang="en-ZA" dirty="0">
                <a:solidFill>
                  <a:srgbClr val="002060"/>
                </a:solidFill>
              </a:rPr>
              <a:t>A pharmacist receives the following prescription:</a:t>
            </a:r>
          </a:p>
          <a:p>
            <a:pPr marL="64008" indent="0">
              <a:buNone/>
            </a:pPr>
            <a:endParaRPr lang="en-ZA" dirty="0">
              <a:solidFill>
                <a:srgbClr val="002060"/>
              </a:solidFill>
            </a:endParaRPr>
          </a:p>
          <a:p>
            <a:pPr marL="64008" indent="0">
              <a:buNone/>
            </a:pPr>
            <a:endParaRPr lang="en-ZA" dirty="0">
              <a:solidFill>
                <a:srgbClr val="002060"/>
              </a:solidFill>
            </a:endParaRPr>
          </a:p>
          <a:p>
            <a:pPr marL="64008" indent="0">
              <a:buNone/>
            </a:pPr>
            <a:endParaRPr lang="en-ZA" dirty="0">
              <a:solidFill>
                <a:srgbClr val="002060"/>
              </a:solidFill>
            </a:endParaRPr>
          </a:p>
          <a:p>
            <a:pPr marL="64008" indent="0">
              <a:buNone/>
            </a:pPr>
            <a:endParaRPr lang="en-ZA" dirty="0">
              <a:solidFill>
                <a:srgbClr val="002060"/>
              </a:solidFill>
            </a:endParaRPr>
          </a:p>
          <a:p>
            <a:pPr marL="64008" indent="0" algn="just">
              <a:lnSpc>
                <a:spcPct val="110000"/>
              </a:lnSpc>
              <a:buNone/>
            </a:pPr>
            <a:endParaRPr lang="en-ZA" dirty="0">
              <a:solidFill>
                <a:srgbClr val="002060"/>
              </a:solidFill>
            </a:endParaRPr>
          </a:p>
          <a:p>
            <a:pPr marL="64008" indent="0" algn="just">
              <a:lnSpc>
                <a:spcPct val="110000"/>
              </a:lnSpc>
              <a:buNone/>
            </a:pPr>
            <a:r>
              <a:rPr lang="en-ZA" dirty="0">
                <a:solidFill>
                  <a:srgbClr val="002060"/>
                </a:solidFill>
              </a:rPr>
              <a:t>How many grams of anhydrous dextrose should be used in compounding the prescription to make an isotonic solution?  </a:t>
            </a:r>
          </a:p>
          <a:p>
            <a:pPr marL="64008" indent="0" algn="just">
              <a:lnSpc>
                <a:spcPct val="110000"/>
              </a:lnSpc>
              <a:buNone/>
            </a:pPr>
            <a:endParaRPr lang="en-ZA" dirty="0">
              <a:solidFill>
                <a:srgbClr val="002060"/>
              </a:solidFill>
            </a:endParaRPr>
          </a:p>
          <a:p>
            <a:pPr marL="64008" indent="0" algn="just">
              <a:lnSpc>
                <a:spcPct val="110000"/>
              </a:lnSpc>
              <a:buNone/>
            </a:pPr>
            <a:r>
              <a:rPr lang="en-ZA" dirty="0">
                <a:solidFill>
                  <a:srgbClr val="002060"/>
                </a:solidFill>
              </a:rPr>
              <a:t>The sodium chloride equivalent for a 1%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solution of ephedrine HCl is 0.3, and for a 1%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solution of </a:t>
            </a:r>
            <a:r>
              <a:rPr lang="en-ZA" dirty="0" err="1">
                <a:solidFill>
                  <a:srgbClr val="002060"/>
                </a:solidFill>
              </a:rPr>
              <a:t>chlorobutanol</a:t>
            </a:r>
            <a:r>
              <a:rPr lang="en-ZA" dirty="0">
                <a:solidFill>
                  <a:srgbClr val="002060"/>
                </a:solidFill>
              </a:rPr>
              <a:t> is 0.24, and for a 1% solution of anhydrous dextrose is 0.18.  </a:t>
            </a:r>
          </a:p>
          <a:p>
            <a:pPr marL="64008" indent="0">
              <a:buNone/>
            </a:pPr>
            <a:endParaRPr lang="en-ZA" dirty="0">
              <a:solidFill>
                <a:srgbClr val="002060"/>
              </a:solidFill>
              <a:latin typeface="+mn-lt"/>
            </a:endParaRPr>
          </a:p>
          <a:p>
            <a:pPr marL="64008" indent="0">
              <a:buNone/>
            </a:pPr>
            <a:endParaRPr lang="en-ZA" dirty="0">
              <a:solidFill>
                <a:srgbClr val="002060"/>
              </a:solidFill>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464014305"/>
              </p:ext>
            </p:extLst>
          </p:nvPr>
        </p:nvGraphicFramePr>
        <p:xfrm>
          <a:off x="1708075" y="1970248"/>
          <a:ext cx="6599729" cy="2030252"/>
        </p:xfrm>
        <a:graphic>
          <a:graphicData uri="http://schemas.openxmlformats.org/drawingml/2006/table">
            <a:tbl>
              <a:tblPr firstRow="1" firstCol="1" bandRow="1">
                <a:tableStyleId>{5202B0CA-FC54-4496-8BCA-5EF66A818D29}</a:tableStyleId>
              </a:tblPr>
              <a:tblGrid>
                <a:gridCol w="703162">
                  <a:extLst>
                    <a:ext uri="{9D8B030D-6E8A-4147-A177-3AD203B41FA5}">
                      <a16:colId xmlns:a16="http://schemas.microsoft.com/office/drawing/2014/main" val="20000"/>
                    </a:ext>
                  </a:extLst>
                </a:gridCol>
                <a:gridCol w="4220445">
                  <a:extLst>
                    <a:ext uri="{9D8B030D-6E8A-4147-A177-3AD203B41FA5}">
                      <a16:colId xmlns:a16="http://schemas.microsoft.com/office/drawing/2014/main" val="20001"/>
                    </a:ext>
                  </a:extLst>
                </a:gridCol>
                <a:gridCol w="1676122">
                  <a:extLst>
                    <a:ext uri="{9D8B030D-6E8A-4147-A177-3AD203B41FA5}">
                      <a16:colId xmlns:a16="http://schemas.microsoft.com/office/drawing/2014/main" val="20002"/>
                    </a:ext>
                  </a:extLst>
                </a:gridCol>
              </a:tblGrid>
              <a:tr h="507563">
                <a:tc>
                  <a:txBody>
                    <a:bodyPr/>
                    <a:lstStyle/>
                    <a:p>
                      <a:pPr>
                        <a:lnSpc>
                          <a:spcPct val="150000"/>
                        </a:lnSpc>
                        <a:spcAft>
                          <a:spcPts val="0"/>
                        </a:spcAft>
                      </a:pPr>
                      <a:r>
                        <a:rPr lang="en-ZA" sz="1600" dirty="0">
                          <a:solidFill>
                            <a:srgbClr val="002060"/>
                          </a:solidFill>
                          <a:effectLst/>
                          <a:latin typeface="+mn-lt"/>
                        </a:rPr>
                        <a:t>Rx</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dirty="0">
                          <a:solidFill>
                            <a:srgbClr val="002060"/>
                          </a:solidFill>
                          <a:effectLst/>
                          <a:latin typeface="+mn-lt"/>
                        </a:rPr>
                        <a:t>Ephedrine </a:t>
                      </a:r>
                      <a:r>
                        <a:rPr lang="en-ZA" sz="1600" dirty="0" err="1">
                          <a:solidFill>
                            <a:srgbClr val="002060"/>
                          </a:solidFill>
                          <a:effectLst/>
                          <a:latin typeface="+mn-lt"/>
                        </a:rPr>
                        <a:t>HCl</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dirty="0">
                          <a:solidFill>
                            <a:srgbClr val="002060"/>
                          </a:solidFill>
                          <a:effectLst/>
                          <a:latin typeface="+mn-lt"/>
                        </a:rPr>
                        <a:t>0.5 g</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r h="507563">
                <a:tc>
                  <a:txBody>
                    <a:bodyPr/>
                    <a:lstStyle/>
                    <a:p>
                      <a:pPr>
                        <a:lnSpc>
                          <a:spcPct val="150000"/>
                        </a:lnSpc>
                        <a:spcAft>
                          <a:spcPts val="0"/>
                        </a:spcAft>
                      </a:pPr>
                      <a:r>
                        <a:rPr lang="en-ZA" sz="1600" dirty="0">
                          <a:solidFill>
                            <a:srgbClr val="002060"/>
                          </a:solidFill>
                          <a:effectLst/>
                          <a:latin typeface="+mn-lt"/>
                        </a:rPr>
                        <a:t> </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err="1">
                          <a:solidFill>
                            <a:srgbClr val="002060"/>
                          </a:solidFill>
                          <a:effectLst/>
                          <a:latin typeface="+mn-lt"/>
                        </a:rPr>
                        <a:t>Chlorobutanol</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a:solidFill>
                            <a:srgbClr val="002060"/>
                          </a:solidFill>
                          <a:effectLst/>
                          <a:latin typeface="+mn-lt"/>
                        </a:rPr>
                        <a:t>0.25 g</a:t>
                      </a:r>
                      <a:endParaRPr lang="en-ZA" sz="16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1"/>
                  </a:ext>
                </a:extLst>
              </a:tr>
              <a:tr h="507563">
                <a:tc>
                  <a:txBody>
                    <a:bodyPr/>
                    <a:lstStyle/>
                    <a:p>
                      <a:pPr>
                        <a:lnSpc>
                          <a:spcPct val="150000"/>
                        </a:lnSpc>
                        <a:spcAft>
                          <a:spcPts val="0"/>
                        </a:spcAft>
                      </a:pPr>
                      <a:r>
                        <a:rPr lang="en-ZA" sz="1600">
                          <a:solidFill>
                            <a:srgbClr val="002060"/>
                          </a:solidFill>
                          <a:effectLst/>
                          <a:latin typeface="+mn-lt"/>
                        </a:rPr>
                        <a:t> </a:t>
                      </a:r>
                      <a:endParaRPr lang="en-ZA" sz="16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a:solidFill>
                            <a:srgbClr val="002060"/>
                          </a:solidFill>
                          <a:effectLst/>
                          <a:latin typeface="+mn-lt"/>
                        </a:rPr>
                        <a:t>Dextrose, anhydrous</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err="1">
                          <a:solidFill>
                            <a:srgbClr val="002060"/>
                          </a:solidFill>
                          <a:effectLst/>
                          <a:latin typeface="+mn-lt"/>
                        </a:rPr>
                        <a:t>q.s</a:t>
                      </a:r>
                      <a:r>
                        <a:rPr lang="en-ZA" sz="1600" b="1" dirty="0">
                          <a:solidFill>
                            <a:srgbClr val="002060"/>
                          </a:solidFill>
                          <a:effectLst/>
                          <a:latin typeface="+mn-lt"/>
                        </a:rPr>
                        <a:t>.</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2"/>
                  </a:ext>
                </a:extLst>
              </a:tr>
              <a:tr h="507563">
                <a:tc>
                  <a:txBody>
                    <a:bodyPr/>
                    <a:lstStyle/>
                    <a:p>
                      <a:pPr>
                        <a:lnSpc>
                          <a:spcPct val="150000"/>
                        </a:lnSpc>
                        <a:spcAft>
                          <a:spcPts val="0"/>
                        </a:spcAft>
                      </a:pPr>
                      <a:r>
                        <a:rPr lang="en-ZA" sz="1600">
                          <a:solidFill>
                            <a:srgbClr val="002060"/>
                          </a:solidFill>
                          <a:effectLst/>
                          <a:latin typeface="+mn-lt"/>
                        </a:rPr>
                        <a:t> </a:t>
                      </a:r>
                      <a:endParaRPr lang="en-ZA" sz="16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a:solidFill>
                            <a:srgbClr val="002060"/>
                          </a:solidFill>
                          <a:effectLst/>
                          <a:latin typeface="+mn-lt"/>
                        </a:rPr>
                        <a:t>Purified water                        ad</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a:solidFill>
                            <a:srgbClr val="002060"/>
                          </a:solidFill>
                          <a:effectLst/>
                          <a:latin typeface="+mn-lt"/>
                        </a:rPr>
                        <a:t>50 ml</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3"/>
                  </a:ext>
                </a:extLst>
              </a:tr>
            </a:tbl>
          </a:graphicData>
        </a:graphic>
      </p:graphicFrame>
      <p:pic>
        <p:nvPicPr>
          <p:cNvPr id="4" name="Graphic 3" descr="Calculator">
            <a:extLst>
              <a:ext uri="{FF2B5EF4-FFF2-40B4-BE49-F238E27FC236}">
                <a16:creationId xmlns:a16="http://schemas.microsoft.com/office/drawing/2014/main" id="{AB4E1B80-7A87-42C0-ABA8-68E7013073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7132" y="359214"/>
            <a:ext cx="1080120" cy="1080120"/>
          </a:xfrm>
          <a:prstGeom prst="rect">
            <a:avLst/>
          </a:prstGeom>
        </p:spPr>
      </p:pic>
    </p:spTree>
    <p:extLst>
      <p:ext uri="{BB962C8B-B14F-4D97-AF65-F5344CB8AC3E}">
        <p14:creationId xmlns:p14="http://schemas.microsoft.com/office/powerpoint/2010/main" val="2303427769"/>
      </p:ext>
    </p:extLst>
  </p:cSld>
  <p:clrMapOvr>
    <a:masterClrMapping/>
  </p:clrMapOvr>
  <mc:AlternateContent xmlns:mc="http://schemas.openxmlformats.org/markup-compatibility/2006" xmlns:p14="http://schemas.microsoft.com/office/powerpoint/2010/main">
    <mc:Choice Requires="p14">
      <p:transition spd="slow" p14:dur="2000" advTm="35195"/>
    </mc:Choice>
    <mc:Fallback xmlns="">
      <p:transition spd="slow" advTm="351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B8FF39-F87E-4AF5-8AE1-C1DAE449AE65}"/>
              </a:ext>
            </a:extLst>
          </p:cNvPr>
          <p:cNvSpPr>
            <a:spLocks noGrp="1"/>
          </p:cNvSpPr>
          <p:nvPr>
            <p:ph type="title"/>
          </p:nvPr>
        </p:nvSpPr>
        <p:spPr/>
        <p:txBody>
          <a:bodyPr/>
          <a:lstStyle/>
          <a:p>
            <a:r>
              <a:rPr lang="en-ZA" dirty="0"/>
              <a:t>Example 4: Solution</a:t>
            </a:r>
            <a:endParaRPr lang="en-US" dirty="0"/>
          </a:p>
        </p:txBody>
      </p:sp>
      <p:pic>
        <p:nvPicPr>
          <p:cNvPr id="4" name="Content Placeholder 4">
            <a:extLst>
              <a:ext uri="{FF2B5EF4-FFF2-40B4-BE49-F238E27FC236}">
                <a16:creationId xmlns:a16="http://schemas.microsoft.com/office/drawing/2014/main" id="{3CD078AF-FCB1-4122-915B-8021E199A41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15112" y="1464826"/>
            <a:ext cx="6894609" cy="5061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32809559"/>
      </p:ext>
    </p:extLst>
  </p:cSld>
  <p:clrMapOvr>
    <a:masterClrMapping/>
  </p:clrMapOvr>
  <mc:AlternateContent xmlns:mc="http://schemas.openxmlformats.org/markup-compatibility/2006" xmlns:p14="http://schemas.microsoft.com/office/powerpoint/2010/main">
    <mc:Choice Requires="p14">
      <p:transition spd="slow" p14:dur="2000" advTm="208286"/>
    </mc:Choice>
    <mc:Fallback xmlns="">
      <p:transition spd="slow" advTm="20828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300" y="585071"/>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5</a:t>
            </a:r>
          </a:p>
        </p:txBody>
      </p:sp>
      <p:sp>
        <p:nvSpPr>
          <p:cNvPr id="3" name="Content Placeholder 2"/>
          <p:cNvSpPr>
            <a:spLocks noGrp="1"/>
          </p:cNvSpPr>
          <p:nvPr>
            <p:ph sz="half" idx="1"/>
          </p:nvPr>
        </p:nvSpPr>
        <p:spPr>
          <a:xfrm>
            <a:off x="838200" y="1825625"/>
            <a:ext cx="10197662" cy="4351338"/>
          </a:xfrm>
        </p:spPr>
        <p:txBody>
          <a:bodyPr/>
          <a:lstStyle/>
          <a:p>
            <a:pPr marL="64008" indent="0">
              <a:lnSpc>
                <a:spcPct val="150000"/>
              </a:lnSpc>
              <a:buNone/>
            </a:pPr>
            <a:r>
              <a:rPr lang="af-ZA" dirty="0">
                <a:solidFill>
                  <a:srgbClr val="002060"/>
                </a:solidFill>
              </a:rPr>
              <a:t>Calculate the quantity of NaCl (g) that should be added to 150 ml of a 1% </a:t>
            </a:r>
            <a:r>
              <a:rPr lang="af-ZA" baseline="30000" dirty="0">
                <a:solidFill>
                  <a:srgbClr val="002060"/>
                </a:solidFill>
              </a:rPr>
              <a:t>w</a:t>
            </a:r>
            <a:r>
              <a:rPr lang="af-ZA" dirty="0">
                <a:solidFill>
                  <a:srgbClr val="002060"/>
                </a:solidFill>
              </a:rPr>
              <a:t>/</a:t>
            </a:r>
            <a:r>
              <a:rPr lang="af-ZA" baseline="-25000" dirty="0">
                <a:solidFill>
                  <a:srgbClr val="002060"/>
                </a:solidFill>
              </a:rPr>
              <a:t>v</a:t>
            </a:r>
            <a:r>
              <a:rPr lang="af-ZA" dirty="0">
                <a:solidFill>
                  <a:srgbClr val="002060"/>
                </a:solidFill>
              </a:rPr>
              <a:t> solution of apomorphine hydrochloride to render the solution isotonic with blood plasma.</a:t>
            </a:r>
          </a:p>
          <a:p>
            <a:pPr marL="64008" indent="0">
              <a:lnSpc>
                <a:spcPct val="150000"/>
              </a:lnSpc>
              <a:buNone/>
            </a:pPr>
            <a:r>
              <a:rPr lang="af-ZA" dirty="0">
                <a:solidFill>
                  <a:srgbClr val="002060"/>
                </a:solidFill>
                <a:sym typeface="Symbol" panose="05050102010706020507" pitchFamily="18" charset="2"/>
              </a:rPr>
              <a:t></a:t>
            </a:r>
            <a:r>
              <a:rPr lang="af-ZA" dirty="0">
                <a:solidFill>
                  <a:srgbClr val="002060"/>
                </a:solidFill>
              </a:rPr>
              <a:t>T</a:t>
            </a:r>
            <a:r>
              <a:rPr lang="af-ZA" baseline="-25000" dirty="0">
                <a:solidFill>
                  <a:srgbClr val="002060"/>
                </a:solidFill>
              </a:rPr>
              <a:t>f</a:t>
            </a:r>
            <a:r>
              <a:rPr lang="af-ZA" dirty="0">
                <a:solidFill>
                  <a:srgbClr val="002060"/>
                </a:solidFill>
              </a:rPr>
              <a:t> of a 1% </a:t>
            </a:r>
            <a:r>
              <a:rPr lang="af-ZA" baseline="30000" dirty="0">
                <a:solidFill>
                  <a:srgbClr val="002060"/>
                </a:solidFill>
              </a:rPr>
              <a:t>w</a:t>
            </a:r>
            <a:r>
              <a:rPr lang="af-ZA" dirty="0">
                <a:solidFill>
                  <a:srgbClr val="002060"/>
                </a:solidFill>
              </a:rPr>
              <a:t>/</a:t>
            </a:r>
            <a:r>
              <a:rPr lang="af-ZA" baseline="-25000" dirty="0">
                <a:solidFill>
                  <a:srgbClr val="002060"/>
                </a:solidFill>
              </a:rPr>
              <a:t>v</a:t>
            </a:r>
            <a:r>
              <a:rPr lang="af-ZA" dirty="0">
                <a:solidFill>
                  <a:srgbClr val="002060"/>
                </a:solidFill>
              </a:rPr>
              <a:t> solution of the drug and NaCl is 0.08 and 0.58 </a:t>
            </a:r>
            <a:r>
              <a:rPr lang="af-ZA" dirty="0">
                <a:solidFill>
                  <a:srgbClr val="002060"/>
                </a:solidFill>
                <a:sym typeface="Symbol" panose="05050102010706020507" pitchFamily="18" charset="2"/>
              </a:rPr>
              <a:t></a:t>
            </a:r>
            <a:r>
              <a:rPr lang="af-ZA" dirty="0">
                <a:solidFill>
                  <a:srgbClr val="002060"/>
                </a:solidFill>
              </a:rPr>
              <a:t>C respectively.</a:t>
            </a:r>
            <a:endParaRPr lang="en-ZA" dirty="0">
              <a:solidFill>
                <a:srgbClr val="002060"/>
              </a:solidFill>
            </a:endParaRPr>
          </a:p>
          <a:p>
            <a:pPr marL="64008" indent="0">
              <a:lnSpc>
                <a:spcPct val="150000"/>
              </a:lnSpc>
              <a:buNone/>
            </a:pPr>
            <a:endParaRPr lang="en-ZA" dirty="0"/>
          </a:p>
        </p:txBody>
      </p:sp>
    </p:spTree>
    <p:extLst>
      <p:ext uri="{BB962C8B-B14F-4D97-AF65-F5344CB8AC3E}">
        <p14:creationId xmlns:p14="http://schemas.microsoft.com/office/powerpoint/2010/main" val="189651699"/>
      </p:ext>
    </p:extLst>
  </p:cSld>
  <p:clrMapOvr>
    <a:masterClrMapping/>
  </p:clrMapOvr>
  <mc:AlternateContent xmlns:mc="http://schemas.openxmlformats.org/markup-compatibility/2006" xmlns:p14="http://schemas.microsoft.com/office/powerpoint/2010/main">
    <mc:Choice Requires="p14">
      <p:transition spd="slow" p14:dur="2000" advTm="59919"/>
    </mc:Choice>
    <mc:Fallback xmlns="">
      <p:transition spd="slow" advTm="5991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024AAB-0AB1-4E80-82C7-6E37D779D024}"/>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5</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E9591D77-8377-425D-85A5-45392BA5769F}"/>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400809" y="1781016"/>
            <a:ext cx="5693673" cy="4772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Callout 4"/>
          <p:cNvSpPr/>
          <p:nvPr/>
        </p:nvSpPr>
        <p:spPr>
          <a:xfrm rot="1157477">
            <a:off x="3948372" y="2816285"/>
            <a:ext cx="1578497" cy="751653"/>
          </a:xfrm>
          <a:prstGeom prst="wedgeEllipseCallout">
            <a:avLst>
              <a:gd name="adj1" fmla="val -31516"/>
              <a:gd name="adj2" fmla="val 8561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02060"/>
                </a:solidFill>
                <a:latin typeface="Arial" panose="020B0604020202020204" pitchFamily="34" charset="0"/>
                <a:cs typeface="Arial" panose="020B0604020202020204" pitchFamily="34" charset="0"/>
              </a:rPr>
              <a:t>g/100ml</a:t>
            </a:r>
            <a:endParaRPr lang="en-US" sz="1400" b="1" dirty="0">
              <a:solidFill>
                <a:srgbClr val="00206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3050553"/>
      </p:ext>
    </p:extLst>
  </p:cSld>
  <p:clrMapOvr>
    <a:masterClrMapping/>
  </p:clrMapOvr>
  <mc:AlternateContent xmlns:mc="http://schemas.openxmlformats.org/markup-compatibility/2006" xmlns:p14="http://schemas.microsoft.com/office/powerpoint/2010/main">
    <mc:Choice Requires="p14">
      <p:transition spd="slow" p14:dur="2000" advTm="112728"/>
    </mc:Choice>
    <mc:Fallback xmlns="">
      <p:transition spd="slow" advTm="112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97" y="504156"/>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6</a:t>
            </a:r>
          </a:p>
        </p:txBody>
      </p:sp>
      <p:sp>
        <p:nvSpPr>
          <p:cNvPr id="3" name="Content Placeholder 2"/>
          <p:cNvSpPr>
            <a:spLocks noGrp="1"/>
          </p:cNvSpPr>
          <p:nvPr>
            <p:ph sz="half" idx="1"/>
          </p:nvPr>
        </p:nvSpPr>
        <p:spPr>
          <a:xfrm>
            <a:off x="838199" y="1825625"/>
            <a:ext cx="10239703" cy="4351338"/>
          </a:xfrm>
        </p:spPr>
        <p:txBody>
          <a:bodyPr/>
          <a:lstStyle/>
          <a:p>
            <a:pPr marL="64008" indent="0" algn="just">
              <a:lnSpc>
                <a:spcPct val="150000"/>
              </a:lnSpc>
              <a:buNone/>
            </a:pPr>
            <a:r>
              <a:rPr lang="en-ZA" dirty="0">
                <a:solidFill>
                  <a:srgbClr val="002060"/>
                </a:solidFill>
              </a:rPr>
              <a:t>How many milliequivalents of potassium ion (K</a:t>
            </a:r>
            <a:r>
              <a:rPr lang="en-ZA" baseline="30000" dirty="0">
                <a:solidFill>
                  <a:srgbClr val="002060"/>
                </a:solidFill>
              </a:rPr>
              <a:t>+</a:t>
            </a:r>
            <a:r>
              <a:rPr lang="en-ZA" dirty="0">
                <a:solidFill>
                  <a:srgbClr val="002060"/>
                </a:solidFill>
              </a:rPr>
              <a:t>) are there in a 250 mg penicillin V potassium tablet? </a:t>
            </a:r>
          </a:p>
          <a:p>
            <a:pPr marL="64008" indent="0" algn="just">
              <a:lnSpc>
                <a:spcPct val="150000"/>
              </a:lnSpc>
              <a:buNone/>
            </a:pPr>
            <a:r>
              <a:rPr lang="en-ZA" dirty="0">
                <a:solidFill>
                  <a:srgbClr val="002060"/>
                </a:solidFill>
              </a:rPr>
              <a:t>Note: Molecular weight of penicillin V is 388.48; there is one potassium ion in the molecule, and the valence of K</a:t>
            </a:r>
            <a:r>
              <a:rPr lang="en-ZA" baseline="30000" dirty="0">
                <a:solidFill>
                  <a:srgbClr val="002060"/>
                </a:solidFill>
              </a:rPr>
              <a:t>+</a:t>
            </a:r>
            <a:r>
              <a:rPr lang="en-ZA" dirty="0">
                <a:solidFill>
                  <a:srgbClr val="002060"/>
                </a:solidFill>
              </a:rPr>
              <a:t> is one.</a:t>
            </a:r>
          </a:p>
          <a:p>
            <a:pPr marL="64008" indent="0">
              <a:lnSpc>
                <a:spcPct val="150000"/>
              </a:lnSpc>
              <a:buNone/>
            </a:pPr>
            <a:endParaRPr lang="en-ZA" dirty="0">
              <a:latin typeface="+mn-lt"/>
            </a:endParaRPr>
          </a:p>
        </p:txBody>
      </p:sp>
    </p:spTree>
    <p:extLst>
      <p:ext uri="{BB962C8B-B14F-4D97-AF65-F5344CB8AC3E}">
        <p14:creationId xmlns:p14="http://schemas.microsoft.com/office/powerpoint/2010/main" val="2526321441"/>
      </p:ext>
    </p:extLst>
  </p:cSld>
  <p:clrMapOvr>
    <a:masterClrMapping/>
  </p:clrMapOvr>
  <mc:AlternateContent xmlns:mc="http://schemas.openxmlformats.org/markup-compatibility/2006" xmlns:p14="http://schemas.microsoft.com/office/powerpoint/2010/main">
    <mc:Choice Requires="p14">
      <p:transition spd="slow" p14:dur="2000" advTm="35040"/>
    </mc:Choice>
    <mc:Fallback xmlns="">
      <p:transition spd="slow" advTm="3504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30D2B2-1BB5-4241-8F3A-E607AD1C952A}"/>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6</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E130DAB6-88AD-4953-840F-8E95C4B8AB89}"/>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611319" y="1523661"/>
            <a:ext cx="4601914" cy="4882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53005307"/>
      </p:ext>
    </p:extLst>
  </p:cSld>
  <p:clrMapOvr>
    <a:masterClrMapping/>
  </p:clrMapOvr>
  <mc:AlternateContent xmlns:mc="http://schemas.openxmlformats.org/markup-compatibility/2006" xmlns:p14="http://schemas.microsoft.com/office/powerpoint/2010/main">
    <mc:Choice Requires="p14">
      <p:transition spd="slow" p14:dur="2000" advTm="162768"/>
    </mc:Choice>
    <mc:Fallback xmlns="">
      <p:transition spd="slow" advTm="162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86E-9045-4969-952D-6A3E85701CCE}"/>
              </a:ext>
            </a:extLst>
          </p:cNvPr>
          <p:cNvSpPr>
            <a:spLocks noGrp="1"/>
          </p:cNvSpPr>
          <p:nvPr>
            <p:ph type="ctrTitle"/>
          </p:nvPr>
        </p:nvSpPr>
        <p:spPr/>
        <p:txBody>
          <a:bodyPr/>
          <a:lstStyle/>
          <a:p>
            <a:pPr algn="ctr"/>
            <a:r>
              <a:rPr lang="en-ZA" sz="4000" dirty="0">
                <a:solidFill>
                  <a:srgbClr val="002060"/>
                </a:solidFill>
              </a:rPr>
              <a:t>Do you have any questions?</a:t>
            </a:r>
            <a:endParaRPr lang="en-ZA" dirty="0"/>
          </a:p>
        </p:txBody>
      </p:sp>
      <p:pic>
        <p:nvPicPr>
          <p:cNvPr id="5" name="Graphic 4" descr="Help">
            <a:extLst>
              <a:ext uri="{FF2B5EF4-FFF2-40B4-BE49-F238E27FC236}">
                <a16:creationId xmlns:a16="http://schemas.microsoft.com/office/drawing/2014/main" id="{80ACD915-F66D-4C92-8B8C-6BA3828E1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1281" y="1071323"/>
            <a:ext cx="3505932" cy="3505932"/>
          </a:xfrm>
          <a:prstGeom prst="rect">
            <a:avLst/>
          </a:prstGeom>
        </p:spPr>
      </p:pic>
    </p:spTree>
    <p:extLst>
      <p:ext uri="{BB962C8B-B14F-4D97-AF65-F5344CB8AC3E}">
        <p14:creationId xmlns:p14="http://schemas.microsoft.com/office/powerpoint/2010/main" val="77893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900A-7661-450F-90F8-853323DAFEE8}"/>
              </a:ext>
            </a:extLst>
          </p:cNvPr>
          <p:cNvSpPr>
            <a:spLocks noGrp="1"/>
          </p:cNvSpPr>
          <p:nvPr>
            <p:ph type="title"/>
          </p:nvPr>
        </p:nvSpPr>
        <p:spPr>
          <a:xfrm>
            <a:off x="2260600" y="502776"/>
            <a:ext cx="9931400" cy="775417"/>
          </a:xfrm>
        </p:spPr>
        <p:txBody>
          <a:bodyPr>
            <a:normAutofit/>
          </a:bodyPr>
          <a:lstStyle/>
          <a:p>
            <a:r>
              <a:rPr lang="en-ZA" dirty="0"/>
              <a:t>General Questions: (Blueprint) </a:t>
            </a:r>
          </a:p>
        </p:txBody>
      </p:sp>
      <p:graphicFrame>
        <p:nvGraphicFramePr>
          <p:cNvPr id="6" name="Content Placeholder 5">
            <a:extLst>
              <a:ext uri="{FF2B5EF4-FFF2-40B4-BE49-F238E27FC236}">
                <a16:creationId xmlns:a16="http://schemas.microsoft.com/office/drawing/2014/main" id="{A66F5D1B-2BC3-4876-9E5A-F6B7B4171ED6}"/>
              </a:ext>
            </a:extLst>
          </p:cNvPr>
          <p:cNvGraphicFramePr>
            <a:graphicFrameLocks noGrp="1"/>
          </p:cNvGraphicFramePr>
          <p:nvPr>
            <p:ph sz="half" idx="1"/>
            <p:extLst>
              <p:ext uri="{D42A27DB-BD31-4B8C-83A1-F6EECF244321}">
                <p14:modId xmlns:p14="http://schemas.microsoft.com/office/powerpoint/2010/main" val="3754408217"/>
              </p:ext>
            </p:extLst>
          </p:nvPr>
        </p:nvGraphicFramePr>
        <p:xfrm>
          <a:off x="1542226" y="1675916"/>
          <a:ext cx="7275787" cy="5032375"/>
        </p:xfrm>
        <a:graphic>
          <a:graphicData uri="http://schemas.openxmlformats.org/drawingml/2006/chart">
            <c:chart xmlns:c="http://schemas.openxmlformats.org/drawingml/2006/chart" xmlns:r="http://schemas.openxmlformats.org/officeDocument/2006/relationships" r:id="rId3"/>
          </a:graphicData>
        </a:graphic>
      </p:graphicFrame>
      <p:pic>
        <p:nvPicPr>
          <p:cNvPr id="7" name="Graphic 6" descr="Scientist">
            <a:extLst>
              <a:ext uri="{FF2B5EF4-FFF2-40B4-BE49-F238E27FC236}">
                <a16:creationId xmlns:a16="http://schemas.microsoft.com/office/drawing/2014/main" id="{3CF86B51-BA1E-4AFF-8719-C13589F001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119" y="433285"/>
            <a:ext cx="914400" cy="914400"/>
          </a:xfrm>
          <a:prstGeom prst="rect">
            <a:avLst/>
          </a:prstGeom>
        </p:spPr>
      </p:pic>
    </p:spTree>
    <p:extLst>
      <p:ext uri="{BB962C8B-B14F-4D97-AF65-F5344CB8AC3E}">
        <p14:creationId xmlns:p14="http://schemas.microsoft.com/office/powerpoint/2010/main" val="249901790"/>
      </p:ext>
    </p:extLst>
  </p:cSld>
  <p:clrMapOvr>
    <a:masterClrMapping/>
  </p:clrMapOvr>
  <mc:AlternateContent xmlns:mc="http://schemas.openxmlformats.org/markup-compatibility/2006" xmlns:p14="http://schemas.microsoft.com/office/powerpoint/2010/main">
    <mc:Choice Requires="p14">
      <p:transition spd="slow" p14:dur="2000" advTm="33409"/>
    </mc:Choice>
    <mc:Fallback xmlns="">
      <p:transition spd="slow" advTm="3340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B1657DD-FC30-4375-B3BC-F7FAF92ED510}"/>
              </a:ext>
            </a:extLst>
          </p:cNvPr>
          <p:cNvSpPr>
            <a:spLocks noGrp="1"/>
          </p:cNvSpPr>
          <p:nvPr>
            <p:ph sz="half" idx="4294967295"/>
          </p:nvPr>
        </p:nvSpPr>
        <p:spPr>
          <a:xfrm>
            <a:off x="3412664" y="2042603"/>
            <a:ext cx="5006387" cy="4756150"/>
          </a:xfrm>
        </p:spPr>
        <p:txBody>
          <a:bodyPr vert="horz" lIns="91440" tIns="45720" rIns="91440" bIns="45720" rtlCol="0" anchor="t">
            <a:normAutofit/>
          </a:bodyPr>
          <a:lstStyle/>
          <a:p>
            <a:pPr marL="64135" indent="0">
              <a:buNone/>
            </a:pPr>
            <a:r>
              <a:rPr lang="en-US" altLang="en-US" sz="2000" dirty="0">
                <a:solidFill>
                  <a:schemeClr val="bg1"/>
                </a:solidFill>
              </a:rPr>
              <a:t>Online PDF References provided: </a:t>
            </a:r>
          </a:p>
          <a:p>
            <a:pPr marL="64135" indent="0">
              <a:buNone/>
            </a:pPr>
            <a:endParaRPr lang="en-US" sz="1000" dirty="0">
              <a:solidFill>
                <a:schemeClr val="bg1"/>
              </a:solidFill>
            </a:endParaRPr>
          </a:p>
          <a:p>
            <a:pPr lvl="1">
              <a:buFont typeface="Arial" panose="020B0604020202020204" pitchFamily="34" charset="0"/>
              <a:buChar char="•"/>
            </a:pPr>
            <a:r>
              <a:rPr lang="en-US" altLang="en-US" sz="2000" dirty="0">
                <a:solidFill>
                  <a:schemeClr val="bg1"/>
                </a:solidFill>
              </a:rPr>
              <a:t>EML and STG – PHC, </a:t>
            </a:r>
            <a:r>
              <a:rPr lang="en-US" altLang="en-US" sz="2000" dirty="0" err="1">
                <a:solidFill>
                  <a:schemeClr val="bg1"/>
                </a:solidFill>
              </a:rPr>
              <a:t>Paediatric</a:t>
            </a:r>
            <a:r>
              <a:rPr lang="en-US" altLang="en-US" sz="2000" dirty="0">
                <a:solidFill>
                  <a:schemeClr val="bg1"/>
                </a:solidFill>
              </a:rPr>
              <a:t> and Hospital.</a:t>
            </a:r>
          </a:p>
          <a:p>
            <a:pPr lvl="1">
              <a:buFont typeface="Arial" panose="020B0604020202020204" pitchFamily="34" charset="0"/>
              <a:buChar char="•"/>
            </a:pPr>
            <a:r>
              <a:rPr lang="en-US" altLang="en-US" sz="2000" dirty="0">
                <a:solidFill>
                  <a:schemeClr val="bg1"/>
                </a:solidFill>
              </a:rPr>
              <a:t>Good Pharmacy Practice Manual and associated Rules.</a:t>
            </a:r>
          </a:p>
          <a:p>
            <a:pPr lvl="1">
              <a:buFont typeface="Arial" panose="020B0604020202020204" pitchFamily="34" charset="0"/>
              <a:buChar char="•"/>
            </a:pPr>
            <a:r>
              <a:rPr lang="en-US" altLang="en-US" sz="2000" dirty="0">
                <a:solidFill>
                  <a:schemeClr val="bg1"/>
                </a:solidFill>
              </a:rPr>
              <a:t>SA Guide to Good Manufacturing Practice.</a:t>
            </a:r>
          </a:p>
          <a:p>
            <a:pPr lvl="1">
              <a:buFont typeface="Arial" panose="020B0604020202020204" pitchFamily="34" charset="0"/>
              <a:buChar char="•"/>
            </a:pPr>
            <a:r>
              <a:rPr lang="en-US" altLang="en-US" sz="2000" dirty="0">
                <a:solidFill>
                  <a:schemeClr val="bg1"/>
                </a:solidFill>
              </a:rPr>
              <a:t>Pharmacy Act, 53 of 1974 (consolidated).</a:t>
            </a:r>
          </a:p>
          <a:p>
            <a:pPr lvl="1">
              <a:buFont typeface="Arial" panose="020B0604020202020204" pitchFamily="34" charset="0"/>
              <a:buChar char="•"/>
            </a:pPr>
            <a:r>
              <a:rPr lang="en-US" altLang="en-US" sz="2000" dirty="0">
                <a:solidFill>
                  <a:schemeClr val="bg1"/>
                </a:solidFill>
              </a:rPr>
              <a:t>Medicines and Related Substances Act, 101 of 1965 (as amended).</a:t>
            </a:r>
          </a:p>
          <a:p>
            <a:pPr marL="447675" indent="-383540"/>
            <a:endParaRPr lang="en-ZA" sz="2000" dirty="0">
              <a:solidFill>
                <a:schemeClr val="bg1"/>
              </a:solidFill>
            </a:endParaRPr>
          </a:p>
        </p:txBody>
      </p:sp>
      <p:sp>
        <p:nvSpPr>
          <p:cNvPr id="15" name="Content Placeholder 14">
            <a:extLst>
              <a:ext uri="{FF2B5EF4-FFF2-40B4-BE49-F238E27FC236}">
                <a16:creationId xmlns:a16="http://schemas.microsoft.com/office/drawing/2014/main" id="{82DEBC07-608B-467A-A060-4B988DCD6520}"/>
              </a:ext>
            </a:extLst>
          </p:cNvPr>
          <p:cNvSpPr>
            <a:spLocks noGrp="1"/>
          </p:cNvSpPr>
          <p:nvPr>
            <p:ph sz="half" idx="4294967295"/>
          </p:nvPr>
        </p:nvSpPr>
        <p:spPr>
          <a:xfrm>
            <a:off x="69831" y="2112855"/>
            <a:ext cx="4443413" cy="4067175"/>
          </a:xfrm>
        </p:spPr>
        <p:txBody>
          <a:bodyPr>
            <a:normAutofit/>
          </a:bodyPr>
          <a:lstStyle/>
          <a:p>
            <a:pPr marL="0" indent="0">
              <a:buNone/>
            </a:pPr>
            <a:r>
              <a:rPr lang="en-US" altLang="en-US" sz="2000" dirty="0">
                <a:solidFill>
                  <a:schemeClr val="bg1"/>
                </a:solidFill>
              </a:rPr>
              <a:t>References to use:</a:t>
            </a:r>
          </a:p>
          <a:p>
            <a:pPr marL="0" indent="0">
              <a:buNone/>
            </a:pPr>
            <a:r>
              <a:rPr lang="en-US" altLang="en-US" sz="2000" dirty="0">
                <a:solidFill>
                  <a:schemeClr val="bg1"/>
                </a:solidFill>
              </a:rPr>
              <a:t>       SAMF</a:t>
            </a:r>
          </a:p>
          <a:p>
            <a:pPr marL="457200" lvl="1" indent="0">
              <a:buNone/>
            </a:pPr>
            <a:endParaRPr lang="en-US" altLang="en-US" sz="2000" dirty="0">
              <a:solidFill>
                <a:schemeClr val="bg1"/>
              </a:solidFill>
            </a:endParaRPr>
          </a:p>
          <a:p>
            <a:pPr marL="457200" lvl="1" indent="0">
              <a:buNone/>
            </a:pPr>
            <a:endParaRPr lang="en-US" altLang="en-US" sz="2000" dirty="0">
              <a:solidFill>
                <a:schemeClr val="bg1"/>
              </a:solidFill>
            </a:endParaRPr>
          </a:p>
          <a:p>
            <a:pPr marL="457200" lvl="1" indent="0">
              <a:buNone/>
            </a:pPr>
            <a:endParaRPr lang="en-US" altLang="en-US" sz="2000" dirty="0">
              <a:solidFill>
                <a:schemeClr val="bg1"/>
              </a:solidFill>
            </a:endParaRPr>
          </a:p>
          <a:p>
            <a:pPr marL="457200" lvl="1" indent="0">
              <a:buNone/>
            </a:pPr>
            <a:endParaRPr lang="en-US" altLang="en-US" sz="800" dirty="0">
              <a:solidFill>
                <a:schemeClr val="bg1"/>
              </a:solidFill>
            </a:endParaRPr>
          </a:p>
          <a:p>
            <a:pPr marL="457200" lvl="1" indent="0">
              <a:buNone/>
            </a:pPr>
            <a:r>
              <a:rPr lang="en-US" altLang="en-US" sz="2000" dirty="0">
                <a:solidFill>
                  <a:schemeClr val="bg1"/>
                </a:solidFill>
              </a:rPr>
              <a:t>MIMS / MDR</a:t>
            </a:r>
          </a:p>
          <a:p>
            <a:pPr marL="64008" indent="0">
              <a:buNone/>
            </a:pPr>
            <a:endParaRPr lang="en-ZA" sz="2000" dirty="0">
              <a:solidFill>
                <a:schemeClr val="bg1"/>
              </a:solidFill>
            </a:endParaRPr>
          </a:p>
        </p:txBody>
      </p:sp>
      <p:sp>
        <p:nvSpPr>
          <p:cNvPr id="11" name="Title 1">
            <a:extLst>
              <a:ext uri="{FF2B5EF4-FFF2-40B4-BE49-F238E27FC236}">
                <a16:creationId xmlns:a16="http://schemas.microsoft.com/office/drawing/2014/main" id="{F8B52218-8082-4603-BFCC-663EF1CDD80B}"/>
              </a:ext>
            </a:extLst>
          </p:cNvPr>
          <p:cNvSpPr>
            <a:spLocks noGrp="1"/>
          </p:cNvSpPr>
          <p:nvPr>
            <p:ph type="title" idx="4294967295"/>
          </p:nvPr>
        </p:nvSpPr>
        <p:spPr>
          <a:xfrm>
            <a:off x="2636076" y="334793"/>
            <a:ext cx="9931400" cy="774700"/>
          </a:xfrm>
        </p:spPr>
        <p:txBody>
          <a:bodyPr>
            <a:normAutofit/>
          </a:bodyPr>
          <a:lstStyle/>
          <a:p>
            <a:r>
              <a:rPr lang="en-ZA" dirty="0"/>
              <a:t>What references can you use?</a:t>
            </a:r>
          </a:p>
        </p:txBody>
      </p:sp>
      <p:sp>
        <p:nvSpPr>
          <p:cNvPr id="4" name="Rectangle 7"/>
          <p:cNvSpPr>
            <a:spLocks noChangeArrowheads="1"/>
          </p:cNvSpPr>
          <p:nvPr/>
        </p:nvSpPr>
        <p:spPr bwMode="auto">
          <a:xfrm>
            <a:off x="1799970" y="3058045"/>
            <a:ext cx="757815" cy="1579730"/>
          </a:xfrm>
          <a:prstGeom prst="rect">
            <a:avLst/>
          </a:prstGeom>
          <a:noFill/>
          <a:ln w="9525" algn="ctr">
            <a:noFill/>
            <a:round/>
            <a:headEnd/>
            <a:tailEnd/>
          </a:ln>
        </p:spPr>
        <p:txBody>
          <a:bodyPr vert="vert270"/>
          <a:lstStyle/>
          <a:p>
            <a:pPr>
              <a:defRPr/>
            </a:pPr>
            <a:endParaRPr lang="en-US" sz="3200" dirty="0">
              <a:solidFill>
                <a:prstClr val="black"/>
              </a:solidFill>
              <a:latin typeface="Calibri" pitchFamily="34" charset="0"/>
            </a:endParaRPr>
          </a:p>
        </p:txBody>
      </p:sp>
      <p:pic>
        <p:nvPicPr>
          <p:cNvPr id="7" name="Graphic 6" descr="Scientist">
            <a:extLst>
              <a:ext uri="{FF2B5EF4-FFF2-40B4-BE49-F238E27FC236}">
                <a16:creationId xmlns:a16="http://schemas.microsoft.com/office/drawing/2014/main" id="{88BE4C25-393F-4005-8060-49AC2243CA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1676" y="260648"/>
            <a:ext cx="914400" cy="914400"/>
          </a:xfrm>
          <a:prstGeom prst="rect">
            <a:avLst/>
          </a:prstGeom>
        </p:spPr>
      </p:pic>
      <p:pic>
        <p:nvPicPr>
          <p:cNvPr id="10" name="Picture 9">
            <a:extLst>
              <a:ext uri="{FF2B5EF4-FFF2-40B4-BE49-F238E27FC236}">
                <a16:creationId xmlns:a16="http://schemas.microsoft.com/office/drawing/2014/main" id="{8203476A-DDC5-4955-A3B1-DD3C94D14484}"/>
              </a:ext>
            </a:extLst>
          </p:cNvPr>
          <p:cNvPicPr>
            <a:picLocks noChangeAspect="1"/>
          </p:cNvPicPr>
          <p:nvPr/>
        </p:nvPicPr>
        <p:blipFill>
          <a:blip r:embed="rId5"/>
          <a:stretch>
            <a:fillRect/>
          </a:stretch>
        </p:blipFill>
        <p:spPr>
          <a:xfrm>
            <a:off x="5862520" y="1277938"/>
            <a:ext cx="576584" cy="726405"/>
          </a:xfrm>
          <a:prstGeom prst="rect">
            <a:avLst/>
          </a:prstGeom>
        </p:spPr>
      </p:pic>
      <p:sp>
        <p:nvSpPr>
          <p:cNvPr id="14" name="Content Placeholder 11">
            <a:extLst>
              <a:ext uri="{FF2B5EF4-FFF2-40B4-BE49-F238E27FC236}">
                <a16:creationId xmlns:a16="http://schemas.microsoft.com/office/drawing/2014/main" id="{02EA0F59-5E01-4D02-AD9C-0BDC0F15E612}"/>
              </a:ext>
            </a:extLst>
          </p:cNvPr>
          <p:cNvSpPr txBox="1">
            <a:spLocks/>
          </p:cNvSpPr>
          <p:nvPr/>
        </p:nvSpPr>
        <p:spPr>
          <a:xfrm>
            <a:off x="1861580" y="1700809"/>
            <a:ext cx="4038600" cy="4525963"/>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6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4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20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8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endParaRPr lang="en-ZA" dirty="0"/>
          </a:p>
        </p:txBody>
      </p:sp>
      <p:pic>
        <p:nvPicPr>
          <p:cNvPr id="13" name="Graphic 12" descr="Speech outline">
            <a:extLst>
              <a:ext uri="{FF2B5EF4-FFF2-40B4-BE49-F238E27FC236}">
                <a16:creationId xmlns:a16="http://schemas.microsoft.com/office/drawing/2014/main" id="{3F0DFBC2-4E1C-4474-B9A0-F667003525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19974" y="1767840"/>
            <a:ext cx="2555532" cy="2555532"/>
          </a:xfrm>
          <a:prstGeom prst="rect">
            <a:avLst/>
          </a:prstGeom>
        </p:spPr>
      </p:pic>
      <p:sp>
        <p:nvSpPr>
          <p:cNvPr id="16" name="TextBox 15">
            <a:extLst>
              <a:ext uri="{FF2B5EF4-FFF2-40B4-BE49-F238E27FC236}">
                <a16:creationId xmlns:a16="http://schemas.microsoft.com/office/drawing/2014/main" id="{76EEDF09-5D29-414A-A056-560A154F3862}"/>
              </a:ext>
            </a:extLst>
          </p:cNvPr>
          <p:cNvSpPr txBox="1"/>
          <p:nvPr/>
        </p:nvSpPr>
        <p:spPr>
          <a:xfrm>
            <a:off x="10185702" y="2676274"/>
            <a:ext cx="1824075" cy="369332"/>
          </a:xfrm>
          <a:prstGeom prst="rect">
            <a:avLst/>
          </a:prstGeom>
          <a:no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Is it current?</a:t>
            </a:r>
          </a:p>
        </p:txBody>
      </p:sp>
      <p:pic>
        <p:nvPicPr>
          <p:cNvPr id="2" name="Picture 1">
            <a:extLst>
              <a:ext uri="{FF2B5EF4-FFF2-40B4-BE49-F238E27FC236}">
                <a16:creationId xmlns:a16="http://schemas.microsoft.com/office/drawing/2014/main" id="{518546C1-2853-E9BF-6E49-667B193CDB98}"/>
              </a:ext>
            </a:extLst>
          </p:cNvPr>
          <p:cNvPicPr>
            <a:picLocks noChangeAspect="1"/>
          </p:cNvPicPr>
          <p:nvPr/>
        </p:nvPicPr>
        <p:blipFill>
          <a:blip r:embed="rId8"/>
          <a:stretch>
            <a:fillRect/>
          </a:stretch>
        </p:blipFill>
        <p:spPr>
          <a:xfrm>
            <a:off x="614579" y="4369195"/>
            <a:ext cx="1860333" cy="1201016"/>
          </a:xfrm>
          <a:prstGeom prst="rect">
            <a:avLst/>
          </a:prstGeom>
        </p:spPr>
      </p:pic>
      <p:pic>
        <p:nvPicPr>
          <p:cNvPr id="3" name="Picture 2">
            <a:extLst>
              <a:ext uri="{FF2B5EF4-FFF2-40B4-BE49-F238E27FC236}">
                <a16:creationId xmlns:a16="http://schemas.microsoft.com/office/drawing/2014/main" id="{2CCA0A3C-3094-273C-B14D-438135AEC1C2}"/>
              </a:ext>
            </a:extLst>
          </p:cNvPr>
          <p:cNvPicPr>
            <a:picLocks noChangeAspect="1"/>
          </p:cNvPicPr>
          <p:nvPr/>
        </p:nvPicPr>
        <p:blipFill>
          <a:blip r:embed="rId9"/>
          <a:stretch>
            <a:fillRect/>
          </a:stretch>
        </p:blipFill>
        <p:spPr>
          <a:xfrm>
            <a:off x="579211" y="2853385"/>
            <a:ext cx="1652159" cy="973067"/>
          </a:xfrm>
          <a:prstGeom prst="rect">
            <a:avLst/>
          </a:prstGeom>
        </p:spPr>
      </p:pic>
      <p:pic>
        <p:nvPicPr>
          <p:cNvPr id="17" name="Graphic 16" descr="Speech outline">
            <a:extLst>
              <a:ext uri="{FF2B5EF4-FFF2-40B4-BE49-F238E27FC236}">
                <a16:creationId xmlns:a16="http://schemas.microsoft.com/office/drawing/2014/main" id="{565486AB-0BD8-409F-9BB3-126D02506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03316" y="3267851"/>
            <a:ext cx="3255356" cy="3255356"/>
          </a:xfrm>
          <a:prstGeom prst="rect">
            <a:avLst/>
          </a:prstGeom>
        </p:spPr>
      </p:pic>
      <p:sp>
        <p:nvSpPr>
          <p:cNvPr id="18" name="TextBox 17">
            <a:extLst>
              <a:ext uri="{FF2B5EF4-FFF2-40B4-BE49-F238E27FC236}">
                <a16:creationId xmlns:a16="http://schemas.microsoft.com/office/drawing/2014/main" id="{AC6F28D5-DC86-4B70-B566-74AFD032D36A}"/>
              </a:ext>
            </a:extLst>
          </p:cNvPr>
          <p:cNvSpPr txBox="1"/>
          <p:nvPr/>
        </p:nvSpPr>
        <p:spPr>
          <a:xfrm>
            <a:off x="9518956" y="4323372"/>
            <a:ext cx="1824075" cy="646331"/>
          </a:xfrm>
          <a:prstGeom prst="rect">
            <a:avLst/>
          </a:prstGeom>
          <a:no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Is it relevant in the SA setting?</a:t>
            </a:r>
          </a:p>
        </p:txBody>
      </p:sp>
    </p:spTree>
    <p:extLst>
      <p:ext uri="{BB962C8B-B14F-4D97-AF65-F5344CB8AC3E}">
        <p14:creationId xmlns:p14="http://schemas.microsoft.com/office/powerpoint/2010/main" val="1989645856"/>
      </p:ext>
    </p:extLst>
  </p:cSld>
  <p:clrMapOvr>
    <a:masterClrMapping/>
  </p:clrMapOvr>
  <mc:AlternateContent xmlns:mc="http://schemas.openxmlformats.org/markup-compatibility/2006" xmlns:p14="http://schemas.microsoft.com/office/powerpoint/2010/main">
    <mc:Choice Requires="p14">
      <p:transition spd="slow" p14:dur="2000" advTm="55900"/>
    </mc:Choice>
    <mc:Fallback xmlns="">
      <p:transition spd="slow" advTm="559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5C33-448D-4FE4-A2B6-96C7449213C4}"/>
              </a:ext>
            </a:extLst>
          </p:cNvPr>
          <p:cNvSpPr>
            <a:spLocks noGrp="1"/>
          </p:cNvSpPr>
          <p:nvPr>
            <p:ph type="title" orient="vert"/>
          </p:nvPr>
        </p:nvSpPr>
        <p:spPr>
          <a:xfrm rot="16200000">
            <a:off x="5719787" y="-4436510"/>
            <a:ext cx="1388154" cy="10557136"/>
          </a:xfrm>
        </p:spPr>
        <p:txBody>
          <a:bodyPr>
            <a:normAutofit/>
          </a:bodyPr>
          <a:lstStyle/>
          <a:p>
            <a:r>
              <a:rPr lang="en-ZA" dirty="0"/>
              <a:t>What is the format of the examination?</a:t>
            </a:r>
          </a:p>
        </p:txBody>
      </p:sp>
      <p:sp>
        <p:nvSpPr>
          <p:cNvPr id="7" name="Rectangle 6">
            <a:extLst>
              <a:ext uri="{FF2B5EF4-FFF2-40B4-BE49-F238E27FC236}">
                <a16:creationId xmlns:a16="http://schemas.microsoft.com/office/drawing/2014/main" id="{6521B964-E634-4603-BD8E-7B00F31B8E44}"/>
              </a:ext>
            </a:extLst>
          </p:cNvPr>
          <p:cNvSpPr/>
          <p:nvPr/>
        </p:nvSpPr>
        <p:spPr>
          <a:xfrm>
            <a:off x="64979" y="2180612"/>
            <a:ext cx="2744006" cy="3465052"/>
          </a:xfrm>
          <a:prstGeom prst="rect">
            <a:avLst/>
          </a:prstGeom>
          <a:solidFill>
            <a:schemeClr val="accent1">
              <a:lumMod val="60000"/>
              <a:lumOff val="4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000" b="1" dirty="0">
              <a:solidFill>
                <a:srgbClr val="002060"/>
              </a:solidFill>
            </a:endParaRPr>
          </a:p>
          <a:p>
            <a:pPr algn="ctr"/>
            <a:endParaRPr lang="en-ZA" sz="2000" b="1" dirty="0">
              <a:solidFill>
                <a:srgbClr val="002060"/>
              </a:solidFill>
            </a:endParaRPr>
          </a:p>
          <a:p>
            <a:pPr algn="ctr"/>
            <a:r>
              <a:rPr lang="en-ZA" sz="2000" b="1" dirty="0">
                <a:solidFill>
                  <a:srgbClr val="002060"/>
                </a:solidFill>
              </a:rPr>
              <a:t>PRE-REGISTRATION EXAMINATION </a:t>
            </a:r>
          </a:p>
          <a:p>
            <a:pPr algn="ctr"/>
            <a:endParaRPr lang="en-ZA" sz="2000" b="1" dirty="0">
              <a:solidFill>
                <a:schemeClr val="bg1"/>
              </a:solidFill>
            </a:endParaRPr>
          </a:p>
          <a:p>
            <a:pPr algn="ctr"/>
            <a:r>
              <a:rPr lang="en-ZA" sz="2000" dirty="0">
                <a:solidFill>
                  <a:schemeClr val="bg1"/>
                </a:solidFill>
              </a:rPr>
              <a:t>120 MCQs</a:t>
            </a:r>
          </a:p>
          <a:p>
            <a:pPr algn="ctr"/>
            <a:endParaRPr lang="en-ZA" sz="2000" dirty="0">
              <a:solidFill>
                <a:schemeClr val="bg1"/>
              </a:solidFill>
            </a:endParaRPr>
          </a:p>
          <a:p>
            <a:pPr algn="ctr"/>
            <a:r>
              <a:rPr lang="en-ZA" sz="2000" dirty="0">
                <a:solidFill>
                  <a:schemeClr val="bg1"/>
                </a:solidFill>
              </a:rPr>
              <a:t>Split over two days </a:t>
            </a:r>
          </a:p>
          <a:p>
            <a:pPr algn="ctr"/>
            <a:endParaRPr lang="en-ZA" sz="2000" dirty="0">
              <a:solidFill>
                <a:schemeClr val="bg1"/>
              </a:solidFill>
            </a:endParaRPr>
          </a:p>
          <a:p>
            <a:pPr algn="ctr"/>
            <a:r>
              <a:rPr lang="en-ZA" sz="2000" dirty="0">
                <a:solidFill>
                  <a:schemeClr val="bg1"/>
                </a:solidFill>
              </a:rPr>
              <a:t>Need to write both sections of the examination </a:t>
            </a:r>
          </a:p>
          <a:p>
            <a:pPr algn="ctr"/>
            <a:endParaRPr lang="en-ZA" dirty="0">
              <a:solidFill>
                <a:schemeClr val="bg1"/>
              </a:solidFill>
            </a:endParaRPr>
          </a:p>
          <a:p>
            <a:pPr algn="ctr"/>
            <a:endParaRPr lang="en-ZA" dirty="0">
              <a:solidFill>
                <a:schemeClr val="bg1"/>
              </a:solidFill>
            </a:endParaRPr>
          </a:p>
        </p:txBody>
      </p:sp>
      <p:sp>
        <p:nvSpPr>
          <p:cNvPr id="8" name="Rectangle 7">
            <a:extLst>
              <a:ext uri="{FF2B5EF4-FFF2-40B4-BE49-F238E27FC236}">
                <a16:creationId xmlns:a16="http://schemas.microsoft.com/office/drawing/2014/main" id="{38F29D3F-BC7F-4235-B9A3-6C4E5CA37AB0}"/>
              </a:ext>
            </a:extLst>
          </p:cNvPr>
          <p:cNvSpPr/>
          <p:nvPr/>
        </p:nvSpPr>
        <p:spPr>
          <a:xfrm>
            <a:off x="0" y="5884526"/>
            <a:ext cx="12192000" cy="914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Remember the Practice Pre-registration Examination is COMPULSORY for those writing the Pre-registration Examination </a:t>
            </a:r>
          </a:p>
        </p:txBody>
      </p:sp>
      <p:graphicFrame>
        <p:nvGraphicFramePr>
          <p:cNvPr id="9" name="Table 5">
            <a:extLst>
              <a:ext uri="{FF2B5EF4-FFF2-40B4-BE49-F238E27FC236}">
                <a16:creationId xmlns:a16="http://schemas.microsoft.com/office/drawing/2014/main" id="{AC32632E-45DF-445B-A89D-ACF3F753D05F}"/>
              </a:ext>
            </a:extLst>
          </p:cNvPr>
          <p:cNvGraphicFramePr>
            <a:graphicFrameLocks noGrp="1"/>
          </p:cNvGraphicFramePr>
          <p:nvPr>
            <p:extLst>
              <p:ext uri="{D42A27DB-BD31-4B8C-83A1-F6EECF244321}">
                <p14:modId xmlns:p14="http://schemas.microsoft.com/office/powerpoint/2010/main" val="4265268362"/>
              </p:ext>
            </p:extLst>
          </p:nvPr>
        </p:nvGraphicFramePr>
        <p:xfrm>
          <a:off x="2871438" y="2157871"/>
          <a:ext cx="6920495" cy="3607224"/>
        </p:xfrm>
        <a:graphic>
          <a:graphicData uri="http://schemas.openxmlformats.org/drawingml/2006/table">
            <a:tbl>
              <a:tblPr firstRow="1" bandRow="1">
                <a:tableStyleId>{2D5ABB26-0587-4C30-8999-92F81FD0307C}</a:tableStyleId>
              </a:tblPr>
              <a:tblGrid>
                <a:gridCol w="3565502">
                  <a:extLst>
                    <a:ext uri="{9D8B030D-6E8A-4147-A177-3AD203B41FA5}">
                      <a16:colId xmlns:a16="http://schemas.microsoft.com/office/drawing/2014/main" val="1757026813"/>
                    </a:ext>
                  </a:extLst>
                </a:gridCol>
                <a:gridCol w="3354993">
                  <a:extLst>
                    <a:ext uri="{9D8B030D-6E8A-4147-A177-3AD203B41FA5}">
                      <a16:colId xmlns:a16="http://schemas.microsoft.com/office/drawing/2014/main" val="3790759416"/>
                    </a:ext>
                  </a:extLst>
                </a:gridCol>
              </a:tblGrid>
              <a:tr h="872930">
                <a:tc>
                  <a:txBody>
                    <a:bodyPr/>
                    <a:lstStyle/>
                    <a:p>
                      <a:endParaRPr lang="en-ZA" dirty="0">
                        <a:solidFill>
                          <a:schemeClr val="bg1"/>
                        </a:solidFill>
                      </a:endParaRPr>
                    </a:p>
                  </a:txBody>
                  <a:tcPr/>
                </a:tc>
                <a:tc>
                  <a:txBody>
                    <a:bodyPr/>
                    <a:lstStyle/>
                    <a:p>
                      <a:r>
                        <a:rPr lang="en-ZA" dirty="0">
                          <a:solidFill>
                            <a:schemeClr val="bg1"/>
                          </a:solidFill>
                        </a:rPr>
                        <a:t>     </a:t>
                      </a:r>
                    </a:p>
                  </a:txBody>
                  <a:tcPr/>
                </a:tc>
                <a:extLst>
                  <a:ext uri="{0D108BD9-81ED-4DB2-BD59-A6C34878D82A}">
                    <a16:rowId xmlns:a16="http://schemas.microsoft.com/office/drawing/2014/main" val="1642761748"/>
                  </a:ext>
                </a:extLst>
              </a:tr>
              <a:tr h="2734294">
                <a:tc>
                  <a:txBody>
                    <a:bodyPr/>
                    <a:lstStyle/>
                    <a:p>
                      <a:pPr algn="ctr"/>
                      <a:r>
                        <a:rPr lang="en-ZA" sz="2400" b="1" dirty="0">
                          <a:solidFill>
                            <a:schemeClr val="bg1"/>
                          </a:solidFill>
                        </a:rPr>
                        <a:t>DAY 1</a:t>
                      </a:r>
                    </a:p>
                    <a:p>
                      <a:pPr algn="ctr"/>
                      <a:endParaRPr lang="en-ZA" dirty="0">
                        <a:solidFill>
                          <a:schemeClr val="bg1"/>
                        </a:solidFill>
                      </a:endParaRPr>
                    </a:p>
                    <a:p>
                      <a:pPr algn="ctr"/>
                      <a:r>
                        <a:rPr lang="en-ZA" dirty="0">
                          <a:solidFill>
                            <a:schemeClr val="bg1"/>
                          </a:solidFill>
                        </a:rPr>
                        <a:t>40 Calculation MCQs</a:t>
                      </a:r>
                    </a:p>
                    <a:p>
                      <a:pPr algn="ctr"/>
                      <a:endParaRPr lang="en-ZA" dirty="0">
                        <a:solidFill>
                          <a:schemeClr val="bg1"/>
                        </a:solidFill>
                      </a:endParaRPr>
                    </a:p>
                    <a:p>
                      <a:pPr algn="ctr"/>
                      <a:endParaRPr lang="en-ZA" sz="800" dirty="0">
                        <a:solidFill>
                          <a:schemeClr val="bg1"/>
                        </a:solidFill>
                      </a:endParaRPr>
                    </a:p>
                    <a:p>
                      <a:pPr algn="ctr"/>
                      <a:r>
                        <a:rPr lang="en-ZA" dirty="0">
                          <a:solidFill>
                            <a:schemeClr val="bg1"/>
                          </a:solidFill>
                        </a:rPr>
                        <a:t>2 hours </a:t>
                      </a:r>
                    </a:p>
                    <a:p>
                      <a:pPr algn="ctr"/>
                      <a:endParaRPr lang="en-ZA" dirty="0">
                        <a:solidFill>
                          <a:schemeClr val="bg1"/>
                        </a:solidFill>
                      </a:endParaRPr>
                    </a:p>
                    <a:p>
                      <a:pPr algn="ctr"/>
                      <a:endParaRPr lang="en-ZA" dirty="0">
                        <a:solidFill>
                          <a:schemeClr val="bg1"/>
                        </a:solidFill>
                      </a:endParaRPr>
                    </a:p>
                    <a:p>
                      <a:pPr algn="ctr"/>
                      <a:r>
                        <a:rPr lang="en-ZA" dirty="0">
                          <a:solidFill>
                            <a:schemeClr val="bg1"/>
                          </a:solidFill>
                        </a:rPr>
                        <a:t>      Subminimum of 60%     </a:t>
                      </a:r>
                    </a:p>
                  </a:txBody>
                  <a:tcPr/>
                </a:tc>
                <a:tc>
                  <a:txBody>
                    <a:bodyPr/>
                    <a:lstStyle/>
                    <a:p>
                      <a:pPr algn="ctr"/>
                      <a:r>
                        <a:rPr lang="en-ZA" sz="2400" b="1" dirty="0">
                          <a:solidFill>
                            <a:schemeClr val="bg1"/>
                          </a:solidFill>
                        </a:rPr>
                        <a:t>DAY 2</a:t>
                      </a:r>
                    </a:p>
                    <a:p>
                      <a:pPr algn="ctr"/>
                      <a:endParaRPr lang="en-ZA" dirty="0">
                        <a:solidFill>
                          <a:schemeClr val="bg1"/>
                        </a:solidFill>
                      </a:endParaRPr>
                    </a:p>
                    <a:p>
                      <a:pPr algn="ctr"/>
                      <a:r>
                        <a:rPr lang="en-ZA" dirty="0">
                          <a:solidFill>
                            <a:schemeClr val="bg1"/>
                          </a:solidFill>
                        </a:rPr>
                        <a:t>         80 General MCQs</a:t>
                      </a:r>
                    </a:p>
                    <a:p>
                      <a:pPr algn="ctr"/>
                      <a:endParaRPr lang="en-ZA" dirty="0">
                        <a:solidFill>
                          <a:schemeClr val="bg1"/>
                        </a:solidFill>
                      </a:endParaRPr>
                    </a:p>
                    <a:p>
                      <a:pPr algn="ctr"/>
                      <a:endParaRPr lang="en-ZA" sz="800" dirty="0">
                        <a:solidFill>
                          <a:schemeClr val="bg1"/>
                        </a:solidFill>
                      </a:endParaRPr>
                    </a:p>
                    <a:p>
                      <a:pPr algn="ctr"/>
                      <a:r>
                        <a:rPr lang="en-ZA" dirty="0">
                          <a:solidFill>
                            <a:schemeClr val="bg1"/>
                          </a:solidFill>
                        </a:rPr>
                        <a:t>        2 hours 30 min </a:t>
                      </a:r>
                    </a:p>
                    <a:p>
                      <a:pPr algn="ctr"/>
                      <a:endParaRPr lang="en-ZA" dirty="0">
                        <a:solidFill>
                          <a:schemeClr val="bg1"/>
                        </a:solidFill>
                      </a:endParaRPr>
                    </a:p>
                    <a:p>
                      <a:pPr algn="ctr"/>
                      <a:endParaRPr lang="en-ZA" sz="1000" dirty="0">
                        <a:solidFill>
                          <a:schemeClr val="bg1"/>
                        </a:solidFill>
                      </a:endParaRPr>
                    </a:p>
                    <a:p>
                      <a:pPr algn="ctr"/>
                      <a:endParaRPr lang="en-ZA" sz="1000" dirty="0">
                        <a:solidFill>
                          <a:schemeClr val="bg1"/>
                        </a:solidFill>
                      </a:endParaRPr>
                    </a:p>
                    <a:p>
                      <a:pPr algn="l"/>
                      <a:r>
                        <a:rPr lang="en-ZA" dirty="0">
                          <a:solidFill>
                            <a:schemeClr val="bg1"/>
                          </a:solidFill>
                        </a:rPr>
                        <a:t>                    Subminimum of 50% </a:t>
                      </a:r>
                    </a:p>
                  </a:txBody>
                  <a:tcPr/>
                </a:tc>
                <a:extLst>
                  <a:ext uri="{0D108BD9-81ED-4DB2-BD59-A6C34878D82A}">
                    <a16:rowId xmlns:a16="http://schemas.microsoft.com/office/drawing/2014/main" val="341283629"/>
                  </a:ext>
                </a:extLst>
              </a:tr>
            </a:tbl>
          </a:graphicData>
        </a:graphic>
      </p:graphicFrame>
      <p:pic>
        <p:nvPicPr>
          <p:cNvPr id="10" name="Graphic 9" descr="Calculator">
            <a:extLst>
              <a:ext uri="{FF2B5EF4-FFF2-40B4-BE49-F238E27FC236}">
                <a16:creationId xmlns:a16="http://schemas.microsoft.com/office/drawing/2014/main" id="{2F23EA4F-1903-477B-98F7-7CEA24E37E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7109" y="2118481"/>
            <a:ext cx="914400" cy="914400"/>
          </a:xfrm>
          <a:prstGeom prst="rect">
            <a:avLst/>
          </a:prstGeom>
        </p:spPr>
      </p:pic>
      <p:pic>
        <p:nvPicPr>
          <p:cNvPr id="12" name="Graphic 11" descr="Graduation cap">
            <a:extLst>
              <a:ext uri="{FF2B5EF4-FFF2-40B4-BE49-F238E27FC236}">
                <a16:creationId xmlns:a16="http://schemas.microsoft.com/office/drawing/2014/main" id="{F894F898-1D92-4DAE-A288-92B66241DC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1438" y="5020156"/>
            <a:ext cx="655369" cy="655369"/>
          </a:xfrm>
          <a:prstGeom prst="rect">
            <a:avLst/>
          </a:prstGeom>
        </p:spPr>
      </p:pic>
      <p:pic>
        <p:nvPicPr>
          <p:cNvPr id="13" name="Graphic 12" descr="Hourglass">
            <a:extLst>
              <a:ext uri="{FF2B5EF4-FFF2-40B4-BE49-F238E27FC236}">
                <a16:creationId xmlns:a16="http://schemas.microsoft.com/office/drawing/2014/main" id="{4088875C-47CA-4B71-BCF6-D8A9749B88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3688" y="4255040"/>
            <a:ext cx="532654" cy="532654"/>
          </a:xfrm>
          <a:prstGeom prst="rect">
            <a:avLst/>
          </a:prstGeom>
        </p:spPr>
      </p:pic>
      <p:pic>
        <p:nvPicPr>
          <p:cNvPr id="15" name="Graphic 14" descr="Scientist">
            <a:extLst>
              <a:ext uri="{FF2B5EF4-FFF2-40B4-BE49-F238E27FC236}">
                <a16:creationId xmlns:a16="http://schemas.microsoft.com/office/drawing/2014/main" id="{E7BCB62B-00B7-4C5B-814A-63C5132636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2150" y="2072561"/>
            <a:ext cx="960320" cy="960320"/>
          </a:xfrm>
          <a:prstGeom prst="rect">
            <a:avLst/>
          </a:prstGeom>
        </p:spPr>
      </p:pic>
      <p:sp>
        <p:nvSpPr>
          <p:cNvPr id="3" name="Flowchart: Connector 2">
            <a:extLst>
              <a:ext uri="{FF2B5EF4-FFF2-40B4-BE49-F238E27FC236}">
                <a16:creationId xmlns:a16="http://schemas.microsoft.com/office/drawing/2014/main" id="{222722F5-7064-88DA-F593-0B112BE83E69}"/>
              </a:ext>
            </a:extLst>
          </p:cNvPr>
          <p:cNvSpPr/>
          <p:nvPr/>
        </p:nvSpPr>
        <p:spPr>
          <a:xfrm>
            <a:off x="9666515" y="2992573"/>
            <a:ext cx="2525485" cy="2474952"/>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 name="Graphic 3" descr="Laptop with phone and calculator">
            <a:extLst>
              <a:ext uri="{FF2B5EF4-FFF2-40B4-BE49-F238E27FC236}">
                <a16:creationId xmlns:a16="http://schemas.microsoft.com/office/drawing/2014/main" id="{0974F298-E0FF-685A-4772-33CBA84FC1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49366" y="2672554"/>
            <a:ext cx="2974049" cy="2974049"/>
          </a:xfrm>
          <a:prstGeom prst="rect">
            <a:avLst/>
          </a:prstGeom>
        </p:spPr>
      </p:pic>
      <p:pic>
        <p:nvPicPr>
          <p:cNvPr id="5" name="Picture 4">
            <a:extLst>
              <a:ext uri="{FF2B5EF4-FFF2-40B4-BE49-F238E27FC236}">
                <a16:creationId xmlns:a16="http://schemas.microsoft.com/office/drawing/2014/main" id="{251C0080-D2B4-EB6C-8083-5C71CFCD274A}"/>
              </a:ext>
            </a:extLst>
          </p:cNvPr>
          <p:cNvPicPr>
            <a:picLocks noChangeAspect="1"/>
          </p:cNvPicPr>
          <p:nvPr/>
        </p:nvPicPr>
        <p:blipFill>
          <a:blip r:embed="rId13"/>
          <a:stretch>
            <a:fillRect/>
          </a:stretch>
        </p:blipFill>
        <p:spPr>
          <a:xfrm>
            <a:off x="9666515" y="1212337"/>
            <a:ext cx="2539752" cy="1820544"/>
          </a:xfrm>
          <a:prstGeom prst="rect">
            <a:avLst/>
          </a:prstGeom>
        </p:spPr>
      </p:pic>
      <p:pic>
        <p:nvPicPr>
          <p:cNvPr id="6" name="Graphic 5" descr="Hourglass">
            <a:extLst>
              <a:ext uri="{FF2B5EF4-FFF2-40B4-BE49-F238E27FC236}">
                <a16:creationId xmlns:a16="http://schemas.microsoft.com/office/drawing/2014/main" id="{106A9924-68B5-D03B-0AA9-C270DE87DB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7358" y="4230049"/>
            <a:ext cx="563528" cy="563528"/>
          </a:xfrm>
          <a:prstGeom prst="rect">
            <a:avLst/>
          </a:prstGeom>
        </p:spPr>
      </p:pic>
      <p:pic>
        <p:nvPicPr>
          <p:cNvPr id="11" name="Graphic 10" descr="Graduation cap">
            <a:extLst>
              <a:ext uri="{FF2B5EF4-FFF2-40B4-BE49-F238E27FC236}">
                <a16:creationId xmlns:a16="http://schemas.microsoft.com/office/drawing/2014/main" id="{3AA831D8-B05C-C8C5-CD23-55AAD1BE90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3688" y="4996695"/>
            <a:ext cx="655369" cy="655369"/>
          </a:xfrm>
          <a:prstGeom prst="rect">
            <a:avLst/>
          </a:prstGeom>
        </p:spPr>
      </p:pic>
    </p:spTree>
    <p:extLst>
      <p:ext uri="{BB962C8B-B14F-4D97-AF65-F5344CB8AC3E}">
        <p14:creationId xmlns:p14="http://schemas.microsoft.com/office/powerpoint/2010/main" val="3863616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7532-0793-4121-8191-971C8F5EF5ED}"/>
              </a:ext>
            </a:extLst>
          </p:cNvPr>
          <p:cNvSpPr>
            <a:spLocks noGrp="1"/>
          </p:cNvSpPr>
          <p:nvPr>
            <p:ph type="title"/>
          </p:nvPr>
        </p:nvSpPr>
        <p:spPr>
          <a:xfrm rot="16200000">
            <a:off x="-2488014" y="3249538"/>
            <a:ext cx="6217920" cy="799306"/>
          </a:xfrm>
        </p:spPr>
        <p:txBody>
          <a:bodyPr>
            <a:normAutofit/>
          </a:bodyPr>
          <a:lstStyle/>
          <a:p>
            <a:r>
              <a:rPr lang="en-ZA" sz="4000" dirty="0"/>
              <a:t>Electronic references </a:t>
            </a:r>
          </a:p>
        </p:txBody>
      </p:sp>
      <p:pic>
        <p:nvPicPr>
          <p:cNvPr id="10" name="Content Placeholder 9">
            <a:extLst>
              <a:ext uri="{FF2B5EF4-FFF2-40B4-BE49-F238E27FC236}">
                <a16:creationId xmlns:a16="http://schemas.microsoft.com/office/drawing/2014/main" id="{CB35728C-5A2E-480B-89D6-B57178529F14}"/>
              </a:ext>
            </a:extLst>
          </p:cNvPr>
          <p:cNvPicPr>
            <a:picLocks noGrp="1" noChangeAspect="1"/>
          </p:cNvPicPr>
          <p:nvPr>
            <p:ph idx="1"/>
          </p:nvPr>
        </p:nvPicPr>
        <p:blipFill>
          <a:blip r:embed="rId3"/>
          <a:stretch>
            <a:fillRect/>
          </a:stretch>
        </p:blipFill>
        <p:spPr>
          <a:xfrm>
            <a:off x="2258997" y="1175048"/>
            <a:ext cx="8735819" cy="5154625"/>
          </a:xfrm>
        </p:spPr>
      </p:pic>
      <p:sp>
        <p:nvSpPr>
          <p:cNvPr id="11" name="Rectangle 10">
            <a:extLst>
              <a:ext uri="{FF2B5EF4-FFF2-40B4-BE49-F238E27FC236}">
                <a16:creationId xmlns:a16="http://schemas.microsoft.com/office/drawing/2014/main" id="{D60CC160-C3F4-4999-9E5C-E219AAAF6E8D}"/>
              </a:ext>
            </a:extLst>
          </p:cNvPr>
          <p:cNvSpPr/>
          <p:nvPr/>
        </p:nvSpPr>
        <p:spPr>
          <a:xfrm>
            <a:off x="2258997" y="4911787"/>
            <a:ext cx="6183088" cy="1417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Graphic 6" descr="Download from cloud">
            <a:extLst>
              <a:ext uri="{FF2B5EF4-FFF2-40B4-BE49-F238E27FC236}">
                <a16:creationId xmlns:a16="http://schemas.microsoft.com/office/drawing/2014/main" id="{C3601462-4B69-4678-89EB-052DFC31C8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3003" y="5415273"/>
            <a:ext cx="914400" cy="914400"/>
          </a:xfrm>
          <a:prstGeom prst="rect">
            <a:avLst/>
          </a:prstGeom>
        </p:spPr>
      </p:pic>
    </p:spTree>
    <p:extLst>
      <p:ext uri="{BB962C8B-B14F-4D97-AF65-F5344CB8AC3E}">
        <p14:creationId xmlns:p14="http://schemas.microsoft.com/office/powerpoint/2010/main" val="1615268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F2718E2-34C2-F1F7-39CD-0B7D6EB21F9A}"/>
              </a:ext>
            </a:extLst>
          </p:cNvPr>
          <p:cNvSpPr txBox="1">
            <a:spLocks/>
          </p:cNvSpPr>
          <p:nvPr/>
        </p:nvSpPr>
        <p:spPr>
          <a:xfrm rot="16200000">
            <a:off x="-2597747" y="3317379"/>
            <a:ext cx="6217920" cy="799306"/>
          </a:xfrm>
          <a:prstGeom prst="rect">
            <a:avLst/>
          </a:prstGeom>
        </p:spPr>
        <p:txBody>
          <a:bodyPr vert="horz" lIns="0" rIns="0" anchor="ctr">
            <a:noAutofit/>
          </a:bodyPr>
          <a:lstStyle>
            <a:lvl1pPr marL="182880" algn="l" rtl="0" eaLnBrk="1" latinLnBrk="0" hangingPunct="1">
              <a:spcBef>
                <a:spcPct val="0"/>
              </a:spcBef>
              <a:buNone/>
              <a:defRPr sz="4000" b="1" kern="1200">
                <a:ln w="6350">
                  <a:noFill/>
                </a:ln>
                <a:solidFill>
                  <a:srgbClr val="002060"/>
                </a:solidFill>
                <a:effectLst/>
                <a:latin typeface="Franklin Gothic Demi Cond" panose="020B0706030402020204" pitchFamily="34" charset="0"/>
                <a:ea typeface="+mj-ea"/>
                <a:cs typeface="+mj-cs"/>
              </a:defRPr>
            </a:lvl1pPr>
          </a:lstStyle>
          <a:p>
            <a:r>
              <a:rPr lang="en-ZA" dirty="0"/>
              <a:t>Electronic references </a:t>
            </a:r>
          </a:p>
        </p:txBody>
      </p:sp>
      <p:pic>
        <p:nvPicPr>
          <p:cNvPr id="5" name="Picture 4">
            <a:extLst>
              <a:ext uri="{FF2B5EF4-FFF2-40B4-BE49-F238E27FC236}">
                <a16:creationId xmlns:a16="http://schemas.microsoft.com/office/drawing/2014/main" id="{5D05F9F9-1FD6-46EE-A6BA-B926CF8FD1ED}"/>
              </a:ext>
            </a:extLst>
          </p:cNvPr>
          <p:cNvPicPr>
            <a:picLocks noChangeAspect="1"/>
          </p:cNvPicPr>
          <p:nvPr/>
        </p:nvPicPr>
        <p:blipFill>
          <a:blip r:embed="rId3"/>
          <a:stretch>
            <a:fillRect/>
          </a:stretch>
        </p:blipFill>
        <p:spPr>
          <a:xfrm>
            <a:off x="1127759" y="1414849"/>
            <a:ext cx="10959465" cy="4443026"/>
          </a:xfrm>
          <a:prstGeom prst="rect">
            <a:avLst/>
          </a:prstGeom>
        </p:spPr>
      </p:pic>
      <p:cxnSp>
        <p:nvCxnSpPr>
          <p:cNvPr id="9" name="Straight Arrow Connector 8">
            <a:extLst>
              <a:ext uri="{FF2B5EF4-FFF2-40B4-BE49-F238E27FC236}">
                <a16:creationId xmlns:a16="http://schemas.microsoft.com/office/drawing/2014/main" id="{98D224C3-D344-4F3A-BCF2-12BA32CCDDA3}"/>
              </a:ext>
            </a:extLst>
          </p:cNvPr>
          <p:cNvCxnSpPr>
            <a:cxnSpLocks/>
          </p:cNvCxnSpPr>
          <p:nvPr/>
        </p:nvCxnSpPr>
        <p:spPr>
          <a:xfrm flipH="1">
            <a:off x="4678680" y="1742858"/>
            <a:ext cx="5886226" cy="2110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6CA1CF-09CB-4E8F-AC7A-5D23E0460CE6}"/>
              </a:ext>
            </a:extLst>
          </p:cNvPr>
          <p:cNvCxnSpPr>
            <a:cxnSpLocks/>
          </p:cNvCxnSpPr>
          <p:nvPr/>
        </p:nvCxnSpPr>
        <p:spPr>
          <a:xfrm>
            <a:off x="5608320" y="3514442"/>
            <a:ext cx="838200" cy="338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29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5257" y="201366"/>
            <a:ext cx="8841910" cy="2072072"/>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773" y="2376390"/>
            <a:ext cx="9333394" cy="4429379"/>
          </a:xfrm>
          <a:prstGeom prst="rect">
            <a:avLst/>
          </a:prstGeom>
        </p:spPr>
      </p:pic>
      <p:sp>
        <p:nvSpPr>
          <p:cNvPr id="13" name="TextBox 12"/>
          <p:cNvSpPr txBox="1"/>
          <p:nvPr/>
        </p:nvSpPr>
        <p:spPr>
          <a:xfrm>
            <a:off x="4145092" y="976535"/>
            <a:ext cx="3960440" cy="369332"/>
          </a:xfrm>
          <a:prstGeom prst="rect">
            <a:avLst/>
          </a:prstGeom>
          <a:noFill/>
          <a:ln w="28575">
            <a:solidFill>
              <a:schemeClr val="accent1"/>
            </a:solidFill>
          </a:ln>
        </p:spPr>
        <p:txBody>
          <a:bodyPr wrap="square" rtlCol="0">
            <a:spAutoFit/>
          </a:bodyPr>
          <a:lstStyle/>
          <a:p>
            <a:endParaRPr lang="en-US" dirty="0"/>
          </a:p>
        </p:txBody>
      </p:sp>
      <p:sp>
        <p:nvSpPr>
          <p:cNvPr id="16" name="TextBox 15"/>
          <p:cNvSpPr txBox="1"/>
          <p:nvPr/>
        </p:nvSpPr>
        <p:spPr>
          <a:xfrm>
            <a:off x="3867132" y="2961695"/>
            <a:ext cx="3960440" cy="369332"/>
          </a:xfrm>
          <a:prstGeom prst="rect">
            <a:avLst/>
          </a:prstGeom>
          <a:noFill/>
          <a:ln w="28575">
            <a:solidFill>
              <a:schemeClr val="accent1"/>
            </a:solidFill>
          </a:ln>
        </p:spPr>
        <p:txBody>
          <a:bodyPr wrap="square" rtlCol="0">
            <a:spAutoFit/>
          </a:bodyPr>
          <a:lstStyle/>
          <a:p>
            <a:endParaRPr lang="en-US" dirty="0"/>
          </a:p>
        </p:txBody>
      </p:sp>
      <p:pic>
        <p:nvPicPr>
          <p:cNvPr id="17" name="Graphic 1" descr="Download from cloud">
            <a:extLst>
              <a:ext uri="{FF2B5EF4-FFF2-40B4-BE49-F238E27FC236}">
                <a16:creationId xmlns:a16="http://schemas.microsoft.com/office/drawing/2014/main" id="{19BF4F5C-8A38-4A78-A36A-8074CD20B3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2429" y="5843751"/>
            <a:ext cx="914400" cy="914400"/>
          </a:xfrm>
          <a:prstGeom prst="rect">
            <a:avLst/>
          </a:prstGeom>
        </p:spPr>
      </p:pic>
      <p:sp>
        <p:nvSpPr>
          <p:cNvPr id="8" name="Title 1">
            <a:extLst>
              <a:ext uri="{FF2B5EF4-FFF2-40B4-BE49-F238E27FC236}">
                <a16:creationId xmlns:a16="http://schemas.microsoft.com/office/drawing/2014/main" id="{359EABBB-E56E-4B68-A8D8-2B5F49F7DC09}"/>
              </a:ext>
            </a:extLst>
          </p:cNvPr>
          <p:cNvSpPr txBox="1">
            <a:spLocks/>
          </p:cNvSpPr>
          <p:nvPr/>
        </p:nvSpPr>
        <p:spPr>
          <a:xfrm rot="16200000">
            <a:off x="-2488014" y="3249538"/>
            <a:ext cx="6217920" cy="799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4000"/>
              <a:t>Electronic references </a:t>
            </a:r>
            <a:endParaRPr lang="en-ZA" sz="4000" dirty="0"/>
          </a:p>
        </p:txBody>
      </p:sp>
      <p:pic>
        <p:nvPicPr>
          <p:cNvPr id="10" name="Graphic 9" descr="Download from cloud">
            <a:extLst>
              <a:ext uri="{FF2B5EF4-FFF2-40B4-BE49-F238E27FC236}">
                <a16:creationId xmlns:a16="http://schemas.microsoft.com/office/drawing/2014/main" id="{C4BBB8B0-5F04-4C3F-B010-B724B3FC2E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2429" y="1410514"/>
            <a:ext cx="914400" cy="914400"/>
          </a:xfrm>
          <a:prstGeom prst="rect">
            <a:avLst/>
          </a:prstGeom>
        </p:spPr>
      </p:pic>
    </p:spTree>
    <p:extLst>
      <p:ext uri="{BB962C8B-B14F-4D97-AF65-F5344CB8AC3E}">
        <p14:creationId xmlns:p14="http://schemas.microsoft.com/office/powerpoint/2010/main" val="387571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1FB4E4-C28E-4752-B4F6-AC9EF536B776}"/>
              </a:ext>
            </a:extLst>
          </p:cNvPr>
          <p:cNvSpPr>
            <a:spLocks noGrp="1"/>
          </p:cNvSpPr>
          <p:nvPr>
            <p:ph type="title"/>
          </p:nvPr>
        </p:nvSpPr>
        <p:spPr>
          <a:xfrm rot="16200000">
            <a:off x="-2488014" y="3249538"/>
            <a:ext cx="6217920" cy="799306"/>
          </a:xfrm>
        </p:spPr>
        <p:txBody>
          <a:bodyPr>
            <a:normAutofit/>
          </a:bodyPr>
          <a:lstStyle/>
          <a:p>
            <a:r>
              <a:rPr lang="en-ZA" sz="4000"/>
              <a:t>Electronic references </a:t>
            </a:r>
            <a:endParaRPr lang="en-ZA" sz="4000" dirty="0"/>
          </a:p>
        </p:txBody>
      </p:sp>
      <p:pic>
        <p:nvPicPr>
          <p:cNvPr id="8" name="Picture 7">
            <a:extLst>
              <a:ext uri="{FF2B5EF4-FFF2-40B4-BE49-F238E27FC236}">
                <a16:creationId xmlns:a16="http://schemas.microsoft.com/office/drawing/2014/main" id="{A9B6F6BD-B8BC-AB97-D375-0A7E44D5D344}"/>
              </a:ext>
            </a:extLst>
          </p:cNvPr>
          <p:cNvPicPr>
            <a:picLocks noChangeAspect="1"/>
          </p:cNvPicPr>
          <p:nvPr/>
        </p:nvPicPr>
        <p:blipFill>
          <a:blip r:embed="rId3"/>
          <a:stretch>
            <a:fillRect/>
          </a:stretch>
        </p:blipFill>
        <p:spPr>
          <a:xfrm>
            <a:off x="1465807" y="583994"/>
            <a:ext cx="8816976" cy="5690012"/>
          </a:xfrm>
          <a:prstGeom prst="rect">
            <a:avLst/>
          </a:prstGeom>
        </p:spPr>
      </p:pic>
      <p:pic>
        <p:nvPicPr>
          <p:cNvPr id="6" name="Graphic 5" descr="Download from cloud">
            <a:extLst>
              <a:ext uri="{FF2B5EF4-FFF2-40B4-BE49-F238E27FC236}">
                <a16:creationId xmlns:a16="http://schemas.microsoft.com/office/drawing/2014/main" id="{CFD9B1C7-36E4-4F48-B8E0-9938A85B35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80647" y="5251749"/>
            <a:ext cx="914400" cy="914400"/>
          </a:xfrm>
          <a:prstGeom prst="rect">
            <a:avLst/>
          </a:prstGeom>
        </p:spPr>
      </p:pic>
    </p:spTree>
    <p:extLst>
      <p:ext uri="{BB962C8B-B14F-4D97-AF65-F5344CB8AC3E}">
        <p14:creationId xmlns:p14="http://schemas.microsoft.com/office/powerpoint/2010/main" val="284807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2D2354-1C09-4296-A7B3-ED4118B9BE6A}"/>
              </a:ext>
            </a:extLst>
          </p:cNvPr>
          <p:cNvSpPr>
            <a:spLocks noGrp="1"/>
          </p:cNvSpPr>
          <p:nvPr>
            <p:ph type="title"/>
          </p:nvPr>
        </p:nvSpPr>
        <p:spPr>
          <a:xfrm rot="16200000">
            <a:off x="-2488014" y="3249538"/>
            <a:ext cx="6217920" cy="799306"/>
          </a:xfrm>
        </p:spPr>
        <p:txBody>
          <a:bodyPr>
            <a:normAutofit/>
          </a:bodyPr>
          <a:lstStyle/>
          <a:p>
            <a:r>
              <a:rPr lang="en-ZA" sz="4000" dirty="0"/>
              <a:t>Electronic references </a:t>
            </a:r>
          </a:p>
        </p:txBody>
      </p:sp>
      <p:pic>
        <p:nvPicPr>
          <p:cNvPr id="9" name="Picture 8">
            <a:extLst>
              <a:ext uri="{FF2B5EF4-FFF2-40B4-BE49-F238E27FC236}">
                <a16:creationId xmlns:a16="http://schemas.microsoft.com/office/drawing/2014/main" id="{76C1E216-B3E8-E240-D5BF-7063833C3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832" y="540231"/>
            <a:ext cx="10038978" cy="5697283"/>
          </a:xfrm>
          <a:prstGeom prst="rect">
            <a:avLst/>
          </a:prstGeom>
        </p:spPr>
      </p:pic>
      <p:pic>
        <p:nvPicPr>
          <p:cNvPr id="4" name="Graphic 3" descr="Download from cloud">
            <a:extLst>
              <a:ext uri="{FF2B5EF4-FFF2-40B4-BE49-F238E27FC236}">
                <a16:creationId xmlns:a16="http://schemas.microsoft.com/office/drawing/2014/main" id="{1530327A-8C93-4CC7-B080-CAF08709C6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7304" y="5219092"/>
            <a:ext cx="914400" cy="914400"/>
          </a:xfrm>
          <a:prstGeom prst="rect">
            <a:avLst/>
          </a:prstGeom>
        </p:spPr>
      </p:pic>
    </p:spTree>
    <p:extLst>
      <p:ext uri="{BB962C8B-B14F-4D97-AF65-F5344CB8AC3E}">
        <p14:creationId xmlns:p14="http://schemas.microsoft.com/office/powerpoint/2010/main" val="2588438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85980F-DF53-4E04-B446-CE2DDA4BD1C8}"/>
              </a:ext>
            </a:extLst>
          </p:cNvPr>
          <p:cNvSpPr>
            <a:spLocks noGrp="1"/>
          </p:cNvSpPr>
          <p:nvPr>
            <p:ph type="title" orient="vert"/>
          </p:nvPr>
        </p:nvSpPr>
        <p:spPr>
          <a:xfrm rot="16200000">
            <a:off x="5346325" y="-3993021"/>
            <a:ext cx="1170860" cy="9371771"/>
          </a:xfrm>
        </p:spPr>
        <p:txBody>
          <a:bodyPr>
            <a:normAutofit/>
          </a:bodyPr>
          <a:lstStyle/>
          <a:p>
            <a:r>
              <a:rPr lang="en-ZA" dirty="0"/>
              <a:t>How to use the reference material?</a:t>
            </a:r>
          </a:p>
        </p:txBody>
      </p:sp>
      <p:sp>
        <p:nvSpPr>
          <p:cNvPr id="13315" name="Content Placeholder 10"/>
          <p:cNvSpPr>
            <a:spLocks noGrp="1"/>
          </p:cNvSpPr>
          <p:nvPr>
            <p:ph type="body" orient="vert" idx="1"/>
          </p:nvPr>
        </p:nvSpPr>
        <p:spPr>
          <a:xfrm>
            <a:off x="1245870" y="1406527"/>
            <a:ext cx="3627703" cy="4044947"/>
          </a:xfrm>
        </p:spPr>
        <p:txBody>
          <a:bodyPr vert="horz" lIns="91440" tIns="45720" rIns="91440" bIns="45720" rtlCol="0" anchor="t">
            <a:noAutofit/>
          </a:bodyPr>
          <a:lstStyle/>
          <a:p>
            <a:pPr marL="64135" indent="0">
              <a:buNone/>
            </a:pPr>
            <a:endParaRPr lang="en-US" altLang="en-US" sz="1800" dirty="0">
              <a:solidFill>
                <a:schemeClr val="bg1"/>
              </a:solidFill>
              <a:latin typeface="+mn-lt"/>
              <a:cs typeface="Arial"/>
            </a:endParaRPr>
          </a:p>
          <a:p>
            <a:pPr marL="64135" indent="0">
              <a:buNone/>
            </a:pPr>
            <a:r>
              <a:rPr lang="en-US" altLang="en-US" sz="2400" dirty="0">
                <a:solidFill>
                  <a:schemeClr val="bg1"/>
                </a:solidFill>
                <a:latin typeface="+mn-lt"/>
                <a:cs typeface="Arial"/>
              </a:rPr>
              <a:t>BOOKS:</a:t>
            </a:r>
          </a:p>
          <a:p>
            <a:pPr marL="64135" indent="0">
              <a:buNone/>
            </a:pPr>
            <a:endParaRPr lang="en-US" altLang="en-US" sz="1800" dirty="0">
              <a:solidFill>
                <a:schemeClr val="bg1"/>
              </a:solidFill>
              <a:latin typeface="+mn-lt"/>
              <a:cs typeface="Arial"/>
            </a:endParaRPr>
          </a:p>
          <a:p>
            <a:pPr marL="64135" indent="0">
              <a:buClr>
                <a:schemeClr val="accent1"/>
              </a:buClr>
              <a:buNone/>
            </a:pPr>
            <a:r>
              <a:rPr lang="en-US" altLang="en-US" sz="1400" dirty="0">
                <a:solidFill>
                  <a:schemeClr val="bg1"/>
                </a:solidFill>
              </a:rPr>
              <a:t>Learn how to use each reference material</a:t>
            </a:r>
          </a:p>
          <a:p>
            <a:pPr marL="342900" lvl="1" indent="0">
              <a:buClr>
                <a:schemeClr val="accent1"/>
              </a:buClr>
              <a:buNone/>
            </a:pPr>
            <a:r>
              <a:rPr lang="en-US" altLang="en-US" sz="1400" dirty="0">
                <a:solidFill>
                  <a:schemeClr val="bg1"/>
                </a:solidFill>
              </a:rPr>
              <a:t>Where is the index?</a:t>
            </a:r>
          </a:p>
          <a:p>
            <a:pPr marL="342900" lvl="1" indent="0">
              <a:buClr>
                <a:schemeClr val="accent1"/>
              </a:buClr>
              <a:buNone/>
            </a:pPr>
            <a:r>
              <a:rPr lang="en-US" altLang="en-US" sz="1400" dirty="0">
                <a:solidFill>
                  <a:schemeClr val="bg1"/>
                </a:solidFill>
              </a:rPr>
              <a:t>What information can I find in each reference material?</a:t>
            </a:r>
          </a:p>
          <a:p>
            <a:pPr marL="64135" indent="0">
              <a:buClr>
                <a:schemeClr val="accent1"/>
              </a:buClr>
              <a:buNone/>
            </a:pPr>
            <a:r>
              <a:rPr lang="en-US" altLang="en-US" sz="1400" dirty="0">
                <a:solidFill>
                  <a:schemeClr val="bg1"/>
                </a:solidFill>
              </a:rPr>
              <a:t>Tips:</a:t>
            </a:r>
          </a:p>
          <a:p>
            <a:pPr marL="342900" lvl="1" indent="0">
              <a:buClr>
                <a:schemeClr val="accent1"/>
              </a:buClr>
              <a:buNone/>
            </a:pPr>
            <a:r>
              <a:rPr lang="en-US" altLang="en-US" sz="1400" dirty="0">
                <a:solidFill>
                  <a:schemeClr val="bg1"/>
                </a:solidFill>
              </a:rPr>
              <a:t>More is not necessarily better,</a:t>
            </a:r>
          </a:p>
          <a:p>
            <a:pPr marL="342900" lvl="1" indent="0">
              <a:buClr>
                <a:schemeClr val="accent1"/>
              </a:buClr>
              <a:buNone/>
            </a:pPr>
            <a:r>
              <a:rPr lang="en-US" altLang="en-US" sz="1400" dirty="0">
                <a:solidFill>
                  <a:schemeClr val="bg1"/>
                </a:solidFill>
              </a:rPr>
              <a:t>avoid using a reference book you have never used before.</a:t>
            </a:r>
          </a:p>
          <a:p>
            <a:pPr marL="342900" lvl="1" indent="0">
              <a:buClr>
                <a:schemeClr val="accent1"/>
              </a:buClr>
              <a:buNone/>
            </a:pPr>
            <a:r>
              <a:rPr lang="en-US" altLang="en-US" sz="1400" dirty="0">
                <a:solidFill>
                  <a:schemeClr val="bg1"/>
                </a:solidFill>
              </a:rPr>
              <a:t>Using notes from University may not help (information may no longer be valid).</a:t>
            </a:r>
          </a:p>
          <a:p>
            <a:pPr marL="63500" indent="0">
              <a:buNone/>
            </a:pPr>
            <a:endParaRPr lang="en-US" altLang="en-US" sz="1800" dirty="0">
              <a:solidFill>
                <a:schemeClr val="bg1"/>
              </a:solidFill>
            </a:endParaRPr>
          </a:p>
          <a:p>
            <a:pPr marL="64135" indent="0">
              <a:buNone/>
            </a:pPr>
            <a:endParaRPr lang="en-US" altLang="en-US" sz="1800" dirty="0">
              <a:solidFill>
                <a:schemeClr val="bg1"/>
              </a:solidFill>
              <a:latin typeface="+mn-lt"/>
              <a:cs typeface="Arial"/>
            </a:endParaRPr>
          </a:p>
        </p:txBody>
      </p:sp>
      <p:sp>
        <p:nvSpPr>
          <p:cNvPr id="7" name="Content Placeholder 10">
            <a:extLst>
              <a:ext uri="{FF2B5EF4-FFF2-40B4-BE49-F238E27FC236}">
                <a16:creationId xmlns:a16="http://schemas.microsoft.com/office/drawing/2014/main" id="{E1934C3F-C0DD-4C6C-AE04-B020CB6F5CB6}"/>
              </a:ext>
            </a:extLst>
          </p:cNvPr>
          <p:cNvSpPr txBox="1">
            <a:spLocks/>
          </p:cNvSpPr>
          <p:nvPr/>
        </p:nvSpPr>
        <p:spPr>
          <a:xfrm>
            <a:off x="6723224" y="1406527"/>
            <a:ext cx="3351657" cy="5245724"/>
          </a:xfrm>
          <a:prstGeom prst="rect">
            <a:avLst/>
          </a:prstGeom>
        </p:spPr>
        <p:txBody>
          <a:bodyPr vert="horz" anchor="t">
            <a:no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64008" indent="0">
              <a:buNone/>
            </a:pPr>
            <a:r>
              <a:rPr lang="en-ZA" b="1" dirty="0">
                <a:solidFill>
                  <a:srgbClr val="002060"/>
                </a:solidFill>
                <a:latin typeface="+mn-lt"/>
              </a:rPr>
              <a:t>ONLINE:</a:t>
            </a:r>
            <a:endParaRPr lang="en-US" altLang="en-US" sz="1800" dirty="0">
              <a:solidFill>
                <a:srgbClr val="002060"/>
              </a:solidFill>
              <a:latin typeface="+mn-lt"/>
            </a:endParaRPr>
          </a:p>
          <a:p>
            <a:pPr marL="64008" indent="0">
              <a:buClr>
                <a:schemeClr val="accent1"/>
              </a:buClr>
              <a:buNone/>
            </a:pPr>
            <a:endParaRPr lang="en-ZA" sz="1400" dirty="0">
              <a:solidFill>
                <a:srgbClr val="002060"/>
              </a:solidFill>
              <a:latin typeface="+mn-lt"/>
            </a:endParaRPr>
          </a:p>
          <a:p>
            <a:pPr marL="64008" indent="0">
              <a:buClr>
                <a:schemeClr val="accent1"/>
              </a:buClr>
              <a:buNone/>
            </a:pPr>
            <a:r>
              <a:rPr lang="en-ZA" sz="1400" dirty="0">
                <a:solidFill>
                  <a:srgbClr val="002060"/>
                </a:solidFill>
                <a:latin typeface="Arial" panose="020B0604020202020204" pitchFamily="34" charset="0"/>
                <a:cs typeface="Arial" panose="020B0604020202020204" pitchFamily="34" charset="0"/>
              </a:rPr>
              <a:t>Familiarise yourself with online references.</a:t>
            </a:r>
          </a:p>
          <a:p>
            <a:pPr marL="537210" lvl="1" indent="0">
              <a:buClr>
                <a:schemeClr val="accent1"/>
              </a:buClr>
              <a:buNone/>
            </a:pPr>
            <a:r>
              <a:rPr lang="en-ZA" sz="1400" dirty="0">
                <a:solidFill>
                  <a:srgbClr val="002060"/>
                </a:solidFill>
                <a:latin typeface="Arial" panose="020B0604020202020204" pitchFamily="34" charset="0"/>
                <a:cs typeface="Arial" panose="020B0604020202020204" pitchFamily="34" charset="0"/>
              </a:rPr>
              <a:t>Download references before exam.</a:t>
            </a:r>
            <a:endParaRPr lang="en-GB" altLang="en-US" sz="1400" dirty="0">
              <a:solidFill>
                <a:srgbClr val="002060"/>
              </a:solidFill>
              <a:latin typeface="Arial" panose="020B0604020202020204" pitchFamily="34" charset="0"/>
              <a:cs typeface="Arial" panose="020B0604020202020204" pitchFamily="34" charset="0"/>
            </a:endParaRPr>
          </a:p>
          <a:p>
            <a:pPr marL="537210" lvl="1" indent="0">
              <a:buClr>
                <a:schemeClr val="accent1"/>
              </a:buClr>
              <a:buNone/>
            </a:pPr>
            <a:r>
              <a:rPr lang="en-GB" altLang="en-US" sz="1400" dirty="0">
                <a:solidFill>
                  <a:srgbClr val="002060"/>
                </a:solidFill>
                <a:latin typeface="Arial" panose="020B0604020202020204" pitchFamily="34" charset="0"/>
                <a:cs typeface="Arial" panose="020B0604020202020204" pitchFamily="34" charset="0"/>
              </a:rPr>
              <a:t>Time consuming to search during exam.</a:t>
            </a:r>
          </a:p>
          <a:p>
            <a:pPr marL="64008" indent="0">
              <a:buClr>
                <a:schemeClr val="accent1"/>
              </a:buClr>
              <a:buNone/>
            </a:pPr>
            <a:r>
              <a:rPr lang="en-GB" altLang="en-US" sz="1400" dirty="0">
                <a:solidFill>
                  <a:srgbClr val="002060"/>
                </a:solidFill>
                <a:latin typeface="Arial" panose="020B0604020202020204" pitchFamily="34" charset="0"/>
                <a:cs typeface="Arial" panose="020B0604020202020204" pitchFamily="34" charset="0"/>
              </a:rPr>
              <a:t>Information may not correlate to recommended reference material.</a:t>
            </a:r>
          </a:p>
          <a:p>
            <a:pPr marL="64008" indent="0">
              <a:buClr>
                <a:schemeClr val="accent1"/>
              </a:buClr>
              <a:buNone/>
            </a:pPr>
            <a:endParaRPr lang="en-GB" altLang="en-US" sz="1400" dirty="0">
              <a:solidFill>
                <a:srgbClr val="002060"/>
              </a:solidFill>
              <a:latin typeface="+mn-lt"/>
            </a:endParaRPr>
          </a:p>
          <a:p>
            <a:pPr marL="64008" indent="0">
              <a:buClr>
                <a:schemeClr val="accent1"/>
              </a:buClr>
              <a:buNone/>
            </a:pPr>
            <a:endParaRPr lang="en-GB" altLang="en-US" sz="1400" dirty="0">
              <a:solidFill>
                <a:srgbClr val="002060"/>
              </a:solidFill>
              <a:latin typeface="+mn-lt"/>
            </a:endParaRPr>
          </a:p>
          <a:p>
            <a:pPr marL="64008" indent="0">
              <a:buNone/>
            </a:pPr>
            <a:endParaRPr lang="en-US" altLang="en-US" sz="1800" dirty="0">
              <a:solidFill>
                <a:srgbClr val="002060"/>
              </a:solidFill>
              <a:latin typeface="+mn-lt"/>
            </a:endParaRPr>
          </a:p>
        </p:txBody>
      </p:sp>
      <p:pic>
        <p:nvPicPr>
          <p:cNvPr id="10" name="Graphic 9" descr="Books on shelf with solid fill">
            <a:extLst>
              <a:ext uri="{FF2B5EF4-FFF2-40B4-BE49-F238E27FC236}">
                <a16:creationId xmlns:a16="http://schemas.microsoft.com/office/drawing/2014/main" id="{5F67739C-54F2-4BB4-A100-28F585880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37857" y="1406526"/>
            <a:ext cx="1253005" cy="1253005"/>
          </a:xfrm>
          <a:prstGeom prst="rect">
            <a:avLst/>
          </a:prstGeom>
        </p:spPr>
      </p:pic>
      <p:pic>
        <p:nvPicPr>
          <p:cNvPr id="12" name="Graphic 11" descr="Cloud Computing with solid fill">
            <a:extLst>
              <a:ext uri="{FF2B5EF4-FFF2-40B4-BE49-F238E27FC236}">
                <a16:creationId xmlns:a16="http://schemas.microsoft.com/office/drawing/2014/main" id="{5EC45BFE-2BF2-4CF5-8649-F28E7B7FC1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77538" y="1150065"/>
            <a:ext cx="1253005" cy="1253005"/>
          </a:xfrm>
          <a:prstGeom prst="rect">
            <a:avLst/>
          </a:prstGeom>
        </p:spPr>
      </p:pic>
    </p:spTree>
    <p:extLst>
      <p:ext uri="{BB962C8B-B14F-4D97-AF65-F5344CB8AC3E}">
        <p14:creationId xmlns:p14="http://schemas.microsoft.com/office/powerpoint/2010/main" val="2276309432"/>
      </p:ext>
    </p:extLst>
  </p:cSld>
  <p:clrMapOvr>
    <a:masterClrMapping/>
  </p:clrMapOvr>
  <mc:AlternateContent xmlns:mc="http://schemas.openxmlformats.org/markup-compatibility/2006" xmlns:p14="http://schemas.microsoft.com/office/powerpoint/2010/main">
    <mc:Choice Requires="p14">
      <p:transition spd="slow" p14:dur="2000" advTm="35425"/>
    </mc:Choice>
    <mc:Fallback xmlns="">
      <p:transition spd="slow" advTm="3542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4CD2-2CC9-4B9B-855C-1DAA7C3EE153}"/>
              </a:ext>
            </a:extLst>
          </p:cNvPr>
          <p:cNvSpPr>
            <a:spLocks noGrp="1"/>
          </p:cNvSpPr>
          <p:nvPr>
            <p:ph type="title" idx="4294967295"/>
          </p:nvPr>
        </p:nvSpPr>
        <p:spPr>
          <a:xfrm>
            <a:off x="1115334" y="460656"/>
            <a:ext cx="8219818" cy="798513"/>
          </a:xfrm>
        </p:spPr>
        <p:txBody>
          <a:bodyPr>
            <a:normAutofit/>
          </a:bodyPr>
          <a:lstStyle/>
          <a:p>
            <a:r>
              <a:rPr lang="en-ZA" dirty="0"/>
              <a:t>Other useful online resources: </a:t>
            </a:r>
          </a:p>
        </p:txBody>
      </p:sp>
      <p:pic>
        <p:nvPicPr>
          <p:cNvPr id="5" name="Picture 4">
            <a:extLst>
              <a:ext uri="{FF2B5EF4-FFF2-40B4-BE49-F238E27FC236}">
                <a16:creationId xmlns:a16="http://schemas.microsoft.com/office/drawing/2014/main" id="{EF907F05-6E72-4FDD-BF48-3948DF7C7395}"/>
              </a:ext>
            </a:extLst>
          </p:cNvPr>
          <p:cNvPicPr>
            <a:picLocks noChangeAspect="1"/>
          </p:cNvPicPr>
          <p:nvPr/>
        </p:nvPicPr>
        <p:blipFill>
          <a:blip r:embed="rId3"/>
          <a:stretch>
            <a:fillRect/>
          </a:stretch>
        </p:blipFill>
        <p:spPr>
          <a:xfrm>
            <a:off x="158645" y="2367695"/>
            <a:ext cx="2562225" cy="904875"/>
          </a:xfrm>
          <a:prstGeom prst="rect">
            <a:avLst/>
          </a:prstGeom>
        </p:spPr>
      </p:pic>
      <p:pic>
        <p:nvPicPr>
          <p:cNvPr id="7" name="Picture 6">
            <a:extLst>
              <a:ext uri="{FF2B5EF4-FFF2-40B4-BE49-F238E27FC236}">
                <a16:creationId xmlns:a16="http://schemas.microsoft.com/office/drawing/2014/main" id="{A8484622-B7C5-4747-9532-BF50F4B9EB14}"/>
              </a:ext>
            </a:extLst>
          </p:cNvPr>
          <p:cNvPicPr>
            <a:picLocks noChangeAspect="1"/>
          </p:cNvPicPr>
          <p:nvPr/>
        </p:nvPicPr>
        <p:blipFill>
          <a:blip r:embed="rId4"/>
          <a:stretch>
            <a:fillRect/>
          </a:stretch>
        </p:blipFill>
        <p:spPr>
          <a:xfrm>
            <a:off x="2830189" y="2470080"/>
            <a:ext cx="4790108" cy="1229809"/>
          </a:xfrm>
          <a:prstGeom prst="rect">
            <a:avLst/>
          </a:prstGeom>
        </p:spPr>
      </p:pic>
      <p:pic>
        <p:nvPicPr>
          <p:cNvPr id="9" name="Picture 8">
            <a:extLst>
              <a:ext uri="{FF2B5EF4-FFF2-40B4-BE49-F238E27FC236}">
                <a16:creationId xmlns:a16="http://schemas.microsoft.com/office/drawing/2014/main" id="{5AF824A0-B315-4D3B-B4CA-F1EF4FF2527F}"/>
              </a:ext>
            </a:extLst>
          </p:cNvPr>
          <p:cNvPicPr>
            <a:picLocks noChangeAspect="1"/>
          </p:cNvPicPr>
          <p:nvPr/>
        </p:nvPicPr>
        <p:blipFill>
          <a:blip r:embed="rId5"/>
          <a:stretch>
            <a:fillRect/>
          </a:stretch>
        </p:blipFill>
        <p:spPr>
          <a:xfrm>
            <a:off x="265100" y="3997076"/>
            <a:ext cx="3533775" cy="1609725"/>
          </a:xfrm>
          <a:prstGeom prst="rect">
            <a:avLst/>
          </a:prstGeom>
        </p:spPr>
      </p:pic>
      <p:pic>
        <p:nvPicPr>
          <p:cNvPr id="8" name="Graphic 7" descr="Speech outline">
            <a:extLst>
              <a:ext uri="{FF2B5EF4-FFF2-40B4-BE49-F238E27FC236}">
                <a16:creationId xmlns:a16="http://schemas.microsoft.com/office/drawing/2014/main" id="{83C97DBA-D114-403D-9A62-37E65C6B8A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4374" y="1748722"/>
            <a:ext cx="2672526" cy="2672526"/>
          </a:xfrm>
          <a:prstGeom prst="rect">
            <a:avLst/>
          </a:prstGeom>
        </p:spPr>
      </p:pic>
      <p:sp>
        <p:nvSpPr>
          <p:cNvPr id="4" name="TextBox 3">
            <a:extLst>
              <a:ext uri="{FF2B5EF4-FFF2-40B4-BE49-F238E27FC236}">
                <a16:creationId xmlns:a16="http://schemas.microsoft.com/office/drawing/2014/main" id="{048E95F4-118E-48DD-9D38-DFE6B283615F}"/>
              </a:ext>
            </a:extLst>
          </p:cNvPr>
          <p:cNvSpPr txBox="1"/>
          <p:nvPr/>
        </p:nvSpPr>
        <p:spPr>
          <a:xfrm>
            <a:off x="10048662" y="2527929"/>
            <a:ext cx="1083950" cy="646331"/>
          </a:xfrm>
          <a:prstGeom prst="rect">
            <a:avLst/>
          </a:prstGeom>
          <a:noFill/>
        </p:spPr>
        <p:txBody>
          <a:bodyPr wrap="none" rtlCol="0">
            <a:spAutoFit/>
          </a:bodyPr>
          <a:lstStyle/>
          <a:p>
            <a:pPr algn="ctr"/>
            <a:r>
              <a:rPr lang="en-GB" dirty="0">
                <a:solidFill>
                  <a:schemeClr val="bg1"/>
                </a:solidFill>
              </a:rPr>
              <a:t>Can I use </a:t>
            </a:r>
          </a:p>
          <a:p>
            <a:pPr algn="ctr"/>
            <a:r>
              <a:rPr lang="en-GB" dirty="0">
                <a:solidFill>
                  <a:schemeClr val="bg1"/>
                </a:solidFill>
              </a:rPr>
              <a:t>apps?</a:t>
            </a:r>
            <a:endParaRPr lang="en-ZA" dirty="0">
              <a:solidFill>
                <a:schemeClr val="bg1"/>
              </a:solidFill>
            </a:endParaRPr>
          </a:p>
        </p:txBody>
      </p:sp>
      <p:pic>
        <p:nvPicPr>
          <p:cNvPr id="10" name="Graphic 9" descr="Speech outline">
            <a:extLst>
              <a:ext uri="{FF2B5EF4-FFF2-40B4-BE49-F238E27FC236}">
                <a16:creationId xmlns:a16="http://schemas.microsoft.com/office/drawing/2014/main" id="{FACE5DA1-0B19-4FD3-9EB4-734B6E1F73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2675" y="3174260"/>
            <a:ext cx="3255356" cy="3255356"/>
          </a:xfrm>
          <a:prstGeom prst="rect">
            <a:avLst/>
          </a:prstGeom>
        </p:spPr>
      </p:pic>
      <p:sp>
        <p:nvSpPr>
          <p:cNvPr id="11" name="TextBox 10">
            <a:extLst>
              <a:ext uri="{FF2B5EF4-FFF2-40B4-BE49-F238E27FC236}">
                <a16:creationId xmlns:a16="http://schemas.microsoft.com/office/drawing/2014/main" id="{C82A98C1-111C-422D-9303-FAEC8D32260F}"/>
              </a:ext>
            </a:extLst>
          </p:cNvPr>
          <p:cNvSpPr txBox="1"/>
          <p:nvPr/>
        </p:nvSpPr>
        <p:spPr>
          <a:xfrm>
            <a:off x="7828315" y="4040437"/>
            <a:ext cx="1824075" cy="923330"/>
          </a:xfrm>
          <a:prstGeom prst="rect">
            <a:avLst/>
          </a:prstGeom>
          <a:noFill/>
        </p:spPr>
        <p:txBody>
          <a:bodyPr wrap="square" rtlCol="0">
            <a:spAutoFit/>
          </a:bodyPr>
          <a:lstStyle/>
          <a:p>
            <a:pPr algn="ctr"/>
            <a:r>
              <a:rPr lang="en-GB" dirty="0">
                <a:solidFill>
                  <a:schemeClr val="bg1"/>
                </a:solidFill>
              </a:rPr>
              <a:t>Can I use </a:t>
            </a:r>
            <a:r>
              <a:rPr lang="en-ZA" dirty="0">
                <a:solidFill>
                  <a:schemeClr val="bg1"/>
                </a:solidFill>
              </a:rPr>
              <a:t>a second device for resources?</a:t>
            </a:r>
            <a:endParaRPr lang="en-GB" dirty="0">
              <a:solidFill>
                <a:schemeClr val="bg1"/>
              </a:solidFill>
            </a:endParaRPr>
          </a:p>
        </p:txBody>
      </p:sp>
      <p:pic>
        <p:nvPicPr>
          <p:cNvPr id="6" name="Picture 5">
            <a:extLst>
              <a:ext uri="{FF2B5EF4-FFF2-40B4-BE49-F238E27FC236}">
                <a16:creationId xmlns:a16="http://schemas.microsoft.com/office/drawing/2014/main" id="{52F152CE-AEFD-773B-407E-CF5C4A8F8E01}"/>
              </a:ext>
            </a:extLst>
          </p:cNvPr>
          <p:cNvPicPr>
            <a:picLocks noChangeAspect="1"/>
          </p:cNvPicPr>
          <p:nvPr/>
        </p:nvPicPr>
        <p:blipFill>
          <a:blip r:embed="rId8"/>
          <a:stretch>
            <a:fillRect/>
          </a:stretch>
        </p:blipFill>
        <p:spPr>
          <a:xfrm>
            <a:off x="4227810" y="3997076"/>
            <a:ext cx="2979105" cy="1229809"/>
          </a:xfrm>
          <a:prstGeom prst="rect">
            <a:avLst/>
          </a:prstGeom>
        </p:spPr>
      </p:pic>
    </p:spTree>
    <p:extLst>
      <p:ext uri="{BB962C8B-B14F-4D97-AF65-F5344CB8AC3E}">
        <p14:creationId xmlns:p14="http://schemas.microsoft.com/office/powerpoint/2010/main" val="2747585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00C7FD-4C11-4166-B576-CAEC96A4676D}"/>
              </a:ext>
            </a:extLst>
          </p:cNvPr>
          <p:cNvSpPr>
            <a:spLocks noGrp="1"/>
          </p:cNvSpPr>
          <p:nvPr>
            <p:ph type="title"/>
          </p:nvPr>
        </p:nvSpPr>
        <p:spPr>
          <a:xfrm>
            <a:off x="1325291" y="334756"/>
            <a:ext cx="6109652" cy="1143000"/>
          </a:xfrm>
        </p:spPr>
        <p:txBody>
          <a:bodyPr/>
          <a:lstStyle/>
          <a:p>
            <a:r>
              <a:rPr lang="en-ZA" dirty="0"/>
              <a:t>Helpful tips:</a:t>
            </a:r>
          </a:p>
        </p:txBody>
      </p:sp>
      <p:sp>
        <p:nvSpPr>
          <p:cNvPr id="18439" name="Content Placeholder 9"/>
          <p:cNvSpPr>
            <a:spLocks noGrp="1"/>
          </p:cNvSpPr>
          <p:nvPr>
            <p:ph type="body" sz="half" idx="2"/>
          </p:nvPr>
        </p:nvSpPr>
        <p:spPr>
          <a:xfrm>
            <a:off x="0" y="2209800"/>
            <a:ext cx="7334788" cy="4648200"/>
          </a:xfrm>
        </p:spPr>
        <p:txBody>
          <a:bodyPr>
            <a:normAutofit/>
          </a:bodyPr>
          <a:lstStyle/>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READ the question carefully.  </a:t>
            </a:r>
          </a:p>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Identify the statements of which you are sure.</a:t>
            </a:r>
          </a:p>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Confirm (using references) the statements you are unsure of.</a:t>
            </a:r>
          </a:p>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If you can’t complete the question, carry on and when you have time towards the end of the exam come back to it. </a:t>
            </a:r>
          </a:p>
          <a:p>
            <a:pPr marL="711200" lvl="1" indent="-368300">
              <a:buClr>
                <a:schemeClr val="accent1"/>
              </a:buClr>
            </a:pPr>
            <a:endParaRPr lang="en-US" altLang="en-US" sz="1800" dirty="0">
              <a:solidFill>
                <a:srgbClr val="002060"/>
              </a:solidFill>
              <a:latin typeface="+mn-lt"/>
            </a:endParaRPr>
          </a:p>
          <a:p>
            <a:pPr marL="342900" lvl="1" indent="0">
              <a:buClr>
                <a:schemeClr val="accent1"/>
              </a:buClr>
              <a:buNone/>
            </a:pPr>
            <a:endParaRPr lang="en-US" altLang="en-US" sz="1800" dirty="0">
              <a:solidFill>
                <a:srgbClr val="002060"/>
              </a:solidFill>
              <a:latin typeface="+mn-lt"/>
            </a:endParaRPr>
          </a:p>
          <a:p>
            <a:pPr lvl="1"/>
            <a:endParaRPr lang="en-US" altLang="en-US" sz="1800" dirty="0"/>
          </a:p>
        </p:txBody>
      </p:sp>
      <p:sp>
        <p:nvSpPr>
          <p:cNvPr id="5" name="Content Placeholder 9">
            <a:extLst>
              <a:ext uri="{FF2B5EF4-FFF2-40B4-BE49-F238E27FC236}">
                <a16:creationId xmlns:a16="http://schemas.microsoft.com/office/drawing/2014/main" id="{6DDBF10D-E9DC-45B4-9D2E-9E2869AEDBF3}"/>
              </a:ext>
            </a:extLst>
          </p:cNvPr>
          <p:cNvSpPr txBox="1">
            <a:spLocks/>
          </p:cNvSpPr>
          <p:nvPr/>
        </p:nvSpPr>
        <p:spPr>
          <a:xfrm>
            <a:off x="1847529" y="4149080"/>
            <a:ext cx="7446579" cy="2374164"/>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lvl="1"/>
            <a:endParaRPr lang="en-US" altLang="en-US" sz="2400" dirty="0">
              <a:solidFill>
                <a:srgbClr val="002060"/>
              </a:solidFill>
              <a:latin typeface="+mn-lt"/>
            </a:endParaRPr>
          </a:p>
          <a:p>
            <a:pPr marL="537210" lvl="1" indent="0">
              <a:buNone/>
            </a:pPr>
            <a:endParaRPr lang="en-US" altLang="en-US" sz="2400" dirty="0">
              <a:solidFill>
                <a:srgbClr val="002060"/>
              </a:solidFill>
              <a:latin typeface="+mn-lt"/>
            </a:endParaRPr>
          </a:p>
        </p:txBody>
      </p:sp>
      <p:sp>
        <p:nvSpPr>
          <p:cNvPr id="8" name="TextBox 7">
            <a:extLst>
              <a:ext uri="{FF2B5EF4-FFF2-40B4-BE49-F238E27FC236}">
                <a16:creationId xmlns:a16="http://schemas.microsoft.com/office/drawing/2014/main" id="{E6628CAC-6EDB-48EC-8A8C-DD952A885401}"/>
              </a:ext>
            </a:extLst>
          </p:cNvPr>
          <p:cNvSpPr txBox="1"/>
          <p:nvPr/>
        </p:nvSpPr>
        <p:spPr>
          <a:xfrm>
            <a:off x="6978317" y="701714"/>
            <a:ext cx="5143500" cy="4801314"/>
          </a:xfrm>
          <a:prstGeom prst="rect">
            <a:avLst/>
          </a:prstGeom>
          <a:noFill/>
        </p:spPr>
        <p:txBody>
          <a:bodyPr wrap="square">
            <a:spAutoFit/>
          </a:bodyPr>
          <a:lstStyle/>
          <a:p>
            <a:pPr algn="ctr">
              <a:buClr>
                <a:schemeClr val="accent1"/>
              </a:buClr>
            </a:pPr>
            <a:r>
              <a:rPr lang="en-US" altLang="en-US" sz="7200" dirty="0">
                <a:solidFill>
                  <a:schemeClr val="bg1"/>
                </a:solidFill>
                <a:latin typeface="Arial" panose="020B0604020202020204" pitchFamily="34" charset="0"/>
                <a:cs typeface="Arial" panose="020B0604020202020204" pitchFamily="34" charset="0"/>
              </a:rPr>
              <a:t>	!</a:t>
            </a:r>
            <a:br>
              <a:rPr lang="en-US" altLang="en-US" dirty="0">
                <a:solidFill>
                  <a:schemeClr val="bg1"/>
                </a:solidFill>
                <a:latin typeface="Arial" panose="020B0604020202020204" pitchFamily="34" charset="0"/>
                <a:cs typeface="Arial" panose="020B0604020202020204" pitchFamily="34" charset="0"/>
              </a:rPr>
            </a:br>
            <a:endParaRPr lang="en-US" altLang="en-US" dirty="0">
              <a:solidFill>
                <a:schemeClr val="bg1"/>
              </a:solidFill>
              <a:latin typeface="Arial" panose="020B0604020202020204" pitchFamily="34" charset="0"/>
              <a:cs typeface="Arial" panose="020B0604020202020204" pitchFamily="34" charset="0"/>
            </a:endParaRPr>
          </a:p>
          <a:p>
            <a:pPr lvl="1" algn="r">
              <a:buClr>
                <a:schemeClr val="accent1"/>
              </a:buClr>
            </a:pPr>
            <a:r>
              <a:rPr lang="en-US" altLang="en-US" sz="2400" dirty="0">
                <a:solidFill>
                  <a:schemeClr val="bg1"/>
                </a:solidFill>
                <a:latin typeface="Arial" panose="020B0604020202020204" pitchFamily="34" charset="0"/>
                <a:cs typeface="Arial" panose="020B0604020202020204" pitchFamily="34" charset="0"/>
              </a:rPr>
              <a:t>“TRUE”, “IS” and “CORRECT”</a:t>
            </a:r>
          </a:p>
          <a:p>
            <a:pPr lvl="1" algn="r">
              <a:buClr>
                <a:schemeClr val="accent1"/>
              </a:buClr>
            </a:pPr>
            <a:endParaRPr lang="en-US" altLang="en-US" sz="2400" dirty="0">
              <a:solidFill>
                <a:schemeClr val="bg1"/>
              </a:solidFill>
              <a:latin typeface="Arial" panose="020B0604020202020204" pitchFamily="34" charset="0"/>
              <a:cs typeface="Arial" panose="020B0604020202020204" pitchFamily="34" charset="0"/>
            </a:endParaRPr>
          </a:p>
          <a:p>
            <a:pPr lvl="1" algn="r">
              <a:buClr>
                <a:schemeClr val="accent1"/>
              </a:buClr>
            </a:pPr>
            <a:r>
              <a:rPr lang="en-US" altLang="en-US" sz="2400" dirty="0">
                <a:solidFill>
                  <a:schemeClr val="bg1"/>
                </a:solidFill>
                <a:latin typeface="Arial" panose="020B0604020202020204" pitchFamily="34" charset="0"/>
                <a:cs typeface="Arial" panose="020B0604020202020204" pitchFamily="34" charset="0"/>
              </a:rPr>
              <a:t>“FALSE”, “NOT” and “INCORRECT”</a:t>
            </a:r>
          </a:p>
          <a:p>
            <a:pPr lvl="1" algn="r">
              <a:buClr>
                <a:schemeClr val="accent1"/>
              </a:buClr>
            </a:pPr>
            <a:endParaRPr lang="en-US" altLang="en-US" sz="2400" dirty="0">
              <a:solidFill>
                <a:schemeClr val="bg1"/>
              </a:solidFill>
              <a:latin typeface="Arial" panose="020B0604020202020204" pitchFamily="34" charset="0"/>
              <a:cs typeface="Arial" panose="020B0604020202020204" pitchFamily="34" charset="0"/>
            </a:endParaRPr>
          </a:p>
          <a:p>
            <a:pPr lvl="1" algn="r">
              <a:buClr>
                <a:schemeClr val="accent1"/>
              </a:buClr>
            </a:pPr>
            <a:r>
              <a:rPr lang="en-US" altLang="en-US" sz="2400" dirty="0">
                <a:solidFill>
                  <a:schemeClr val="bg1"/>
                </a:solidFill>
                <a:latin typeface="Arial" panose="020B0604020202020204" pitchFamily="34" charset="0"/>
                <a:cs typeface="Arial" panose="020B0604020202020204" pitchFamily="34" charset="0"/>
              </a:rPr>
              <a:t>“MOST APPROPRIATE” implies that more than one answer is possible, thus select the most inclusive answer</a:t>
            </a:r>
          </a:p>
        </p:txBody>
      </p:sp>
    </p:spTree>
    <p:extLst>
      <p:ext uri="{BB962C8B-B14F-4D97-AF65-F5344CB8AC3E}">
        <p14:creationId xmlns:p14="http://schemas.microsoft.com/office/powerpoint/2010/main" val="369678931"/>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293631" y="4276634"/>
            <a:ext cx="4670891" cy="1377931"/>
          </a:xfrm>
        </p:spPr>
        <p:txBody>
          <a:bodyPr>
            <a:normAutofit/>
          </a:bodyPr>
          <a:lstStyle/>
          <a:p>
            <a:pPr marL="0" indent="0">
              <a:buClr>
                <a:schemeClr val="accent1"/>
              </a:buClr>
              <a:buNone/>
            </a:pPr>
            <a:r>
              <a:rPr lang="en-US" altLang="en-US" sz="2000" dirty="0">
                <a:solidFill>
                  <a:srgbClr val="002060"/>
                </a:solidFill>
              </a:rPr>
              <a:t>Maximise your time – 150 minutes</a:t>
            </a:r>
          </a:p>
          <a:p>
            <a:pPr marL="457200" lvl="1" indent="0">
              <a:buClr>
                <a:schemeClr val="accent1"/>
              </a:buClr>
              <a:buNone/>
            </a:pPr>
            <a:r>
              <a:rPr lang="en-US" altLang="en-US" sz="1800" dirty="0">
                <a:solidFill>
                  <a:srgbClr val="002060"/>
                </a:solidFill>
              </a:rPr>
              <a:t>80 MCQs</a:t>
            </a:r>
          </a:p>
          <a:p>
            <a:pPr marL="457200" lvl="1" indent="0">
              <a:buClr>
                <a:schemeClr val="accent1"/>
              </a:buClr>
              <a:buNone/>
            </a:pPr>
            <a:r>
              <a:rPr lang="en-US" altLang="en-US" sz="1800" dirty="0">
                <a:solidFill>
                  <a:srgbClr val="002060"/>
                </a:solidFill>
              </a:rPr>
              <a:t>4 options per MCQ</a:t>
            </a:r>
          </a:p>
          <a:p>
            <a:pPr marL="457200" lvl="1" indent="0">
              <a:buClr>
                <a:schemeClr val="accent1"/>
              </a:buClr>
              <a:buNone/>
            </a:pPr>
            <a:r>
              <a:rPr lang="en-US" altLang="en-US" sz="1800" dirty="0">
                <a:solidFill>
                  <a:srgbClr val="002060"/>
                </a:solidFill>
              </a:rPr>
              <a:t>Less than 2 minutes per question.</a:t>
            </a:r>
          </a:p>
          <a:p>
            <a:pPr marL="457200" lvl="1" indent="0">
              <a:buClr>
                <a:schemeClr val="accent1"/>
              </a:buClr>
              <a:buNone/>
            </a:pPr>
            <a:endParaRPr lang="en-US" altLang="en-US" sz="1800" dirty="0">
              <a:solidFill>
                <a:srgbClr val="002060"/>
              </a:solidFill>
            </a:endParaRPr>
          </a:p>
        </p:txBody>
      </p:sp>
      <p:sp>
        <p:nvSpPr>
          <p:cNvPr id="2" name="Rectangle 1">
            <a:extLst>
              <a:ext uri="{FF2B5EF4-FFF2-40B4-BE49-F238E27FC236}">
                <a16:creationId xmlns:a16="http://schemas.microsoft.com/office/drawing/2014/main" id="{9793367D-0BF0-46EA-AD0E-D5A7602467B3}"/>
              </a:ext>
            </a:extLst>
          </p:cNvPr>
          <p:cNvSpPr/>
          <p:nvPr/>
        </p:nvSpPr>
        <p:spPr>
          <a:xfrm>
            <a:off x="293630" y="5909728"/>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175300181"/>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01D3-796E-415B-BADB-642EE8424F4F}"/>
              </a:ext>
            </a:extLst>
          </p:cNvPr>
          <p:cNvSpPr>
            <a:spLocks noGrp="1"/>
          </p:cNvSpPr>
          <p:nvPr>
            <p:ph type="title"/>
          </p:nvPr>
        </p:nvSpPr>
        <p:spPr/>
        <p:txBody>
          <a:bodyPr/>
          <a:lstStyle/>
          <a:p>
            <a:r>
              <a:rPr lang="en-US" dirty="0"/>
              <a:t>Areas of concern:</a:t>
            </a:r>
            <a:endParaRPr lang="en-ZA" dirty="0"/>
          </a:p>
        </p:txBody>
      </p:sp>
      <p:sp>
        <p:nvSpPr>
          <p:cNvPr id="3" name="Content Placeholder 2">
            <a:extLst>
              <a:ext uri="{FF2B5EF4-FFF2-40B4-BE49-F238E27FC236}">
                <a16:creationId xmlns:a16="http://schemas.microsoft.com/office/drawing/2014/main" id="{23229D46-4867-4E3E-B02D-BF61F22D4322}"/>
              </a:ext>
            </a:extLst>
          </p:cNvPr>
          <p:cNvSpPr>
            <a:spLocks noGrp="1"/>
          </p:cNvSpPr>
          <p:nvPr>
            <p:ph idx="1"/>
          </p:nvPr>
        </p:nvSpPr>
        <p:spPr>
          <a:xfrm>
            <a:off x="7075714" y="2899047"/>
            <a:ext cx="4942115" cy="3746228"/>
          </a:xfrm>
          <a:solidFill>
            <a:schemeClr val="bg1"/>
          </a:solidFill>
        </p:spPr>
        <p:txBody>
          <a:bodyPr/>
          <a:lstStyle/>
          <a:p>
            <a:r>
              <a:rPr lang="en-US" dirty="0">
                <a:solidFill>
                  <a:srgbClr val="002060"/>
                </a:solidFill>
              </a:rPr>
              <a:t>In previous exams, interns have not performed well in questions relating to these topics.</a:t>
            </a:r>
          </a:p>
          <a:p>
            <a:r>
              <a:rPr lang="en-US" dirty="0">
                <a:solidFill>
                  <a:srgbClr val="002060"/>
                </a:solidFill>
              </a:rPr>
              <a:t>It is recommended that interns revise these topics, and source relevant references to assist them in answering these questions. </a:t>
            </a:r>
            <a:endParaRPr lang="en-ZA" dirty="0">
              <a:solidFill>
                <a:srgbClr val="002060"/>
              </a:solidFill>
            </a:endParaRPr>
          </a:p>
        </p:txBody>
      </p:sp>
      <p:sp>
        <p:nvSpPr>
          <p:cNvPr id="4" name="Content Placeholder 2">
            <a:extLst>
              <a:ext uri="{FF2B5EF4-FFF2-40B4-BE49-F238E27FC236}">
                <a16:creationId xmlns:a16="http://schemas.microsoft.com/office/drawing/2014/main" id="{35FF84B5-753C-47F2-B974-AF436620B1EB}"/>
              </a:ext>
            </a:extLst>
          </p:cNvPr>
          <p:cNvSpPr txBox="1">
            <a:spLocks/>
          </p:cNvSpPr>
          <p:nvPr/>
        </p:nvSpPr>
        <p:spPr>
          <a:xfrm>
            <a:off x="568772" y="2117569"/>
            <a:ext cx="5440516" cy="4632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rPr>
              <a:t>Pharmacovigilance; </a:t>
            </a:r>
          </a:p>
          <a:p>
            <a:r>
              <a:rPr lang="en-US" dirty="0">
                <a:solidFill>
                  <a:srgbClr val="002060"/>
                </a:solidFill>
              </a:rPr>
              <a:t>Handling of Schedule 6 medicines;</a:t>
            </a:r>
          </a:p>
          <a:p>
            <a:r>
              <a:rPr lang="en-US" dirty="0">
                <a:solidFill>
                  <a:srgbClr val="002060"/>
                </a:solidFill>
              </a:rPr>
              <a:t>Adverse drug reactions;</a:t>
            </a:r>
          </a:p>
          <a:p>
            <a:r>
              <a:rPr lang="en-US" dirty="0">
                <a:solidFill>
                  <a:srgbClr val="002060"/>
                </a:solidFill>
              </a:rPr>
              <a:t>Scheduling status. </a:t>
            </a:r>
          </a:p>
          <a:p>
            <a:endParaRPr lang="en-ZA" dirty="0">
              <a:solidFill>
                <a:srgbClr val="002060"/>
              </a:solidFill>
            </a:endParaRPr>
          </a:p>
        </p:txBody>
      </p:sp>
    </p:spTree>
    <p:extLst>
      <p:ext uri="{BB962C8B-B14F-4D97-AF65-F5344CB8AC3E}">
        <p14:creationId xmlns:p14="http://schemas.microsoft.com/office/powerpoint/2010/main" val="156249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6CFE8D0F-20CC-4AD5-B7F6-8704B4CD7B03}"/>
              </a:ext>
            </a:extLst>
          </p:cNvPr>
          <p:cNvGraphicFramePr>
            <a:graphicFrameLocks/>
          </p:cNvGraphicFramePr>
          <p:nvPr>
            <p:extLst>
              <p:ext uri="{D42A27DB-BD31-4B8C-83A1-F6EECF244321}">
                <p14:modId xmlns:p14="http://schemas.microsoft.com/office/powerpoint/2010/main" val="1934435827"/>
              </p:ext>
            </p:extLst>
          </p:nvPr>
        </p:nvGraphicFramePr>
        <p:xfrm>
          <a:off x="1449629" y="1080160"/>
          <a:ext cx="310668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alculator">
            <a:extLst>
              <a:ext uri="{FF2B5EF4-FFF2-40B4-BE49-F238E27FC236}">
                <a16:creationId xmlns:a16="http://schemas.microsoft.com/office/drawing/2014/main" id="{DF0E366B-0861-4495-B747-E8BB37E0C4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7784" y="1241134"/>
            <a:ext cx="369332" cy="369332"/>
          </a:xfrm>
          <a:prstGeom prst="rect">
            <a:avLst/>
          </a:prstGeom>
        </p:spPr>
      </p:pic>
      <p:pic>
        <p:nvPicPr>
          <p:cNvPr id="9" name="Graphic 8" descr="Scientist">
            <a:extLst>
              <a:ext uri="{FF2B5EF4-FFF2-40B4-BE49-F238E27FC236}">
                <a16:creationId xmlns:a16="http://schemas.microsoft.com/office/drawing/2014/main" id="{42E043B8-4283-46C4-AB28-A3DE15DAD1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97116" y="1276550"/>
            <a:ext cx="267481" cy="267481"/>
          </a:xfrm>
          <a:prstGeom prst="rect">
            <a:avLst/>
          </a:prstGeom>
        </p:spPr>
      </p:pic>
      <p:sp>
        <p:nvSpPr>
          <p:cNvPr id="10" name="TextBox 9">
            <a:extLst>
              <a:ext uri="{FF2B5EF4-FFF2-40B4-BE49-F238E27FC236}">
                <a16:creationId xmlns:a16="http://schemas.microsoft.com/office/drawing/2014/main" id="{9839F1A8-C498-4F6C-AD50-B1ECE14A7E08}"/>
              </a:ext>
            </a:extLst>
          </p:cNvPr>
          <p:cNvSpPr txBox="1"/>
          <p:nvPr/>
        </p:nvSpPr>
        <p:spPr>
          <a:xfrm>
            <a:off x="6582664" y="834678"/>
            <a:ext cx="5224439" cy="1938992"/>
          </a:xfrm>
          <a:prstGeom prst="rect">
            <a:avLst/>
          </a:prstGeom>
          <a:noFill/>
          <a:ln w="28575">
            <a:solidFill>
              <a:schemeClr val="accent1">
                <a:lumMod val="75000"/>
              </a:schemeClr>
            </a:solidFill>
          </a:ln>
        </p:spPr>
        <p:txBody>
          <a:bodyPr wrap="square" rtlCol="0">
            <a:spAutoFit/>
          </a:bodyPr>
          <a:lstStyle/>
          <a:p>
            <a:pPr algn="ctr"/>
            <a:r>
              <a:rPr lang="en-ZA" sz="2000" dirty="0">
                <a:solidFill>
                  <a:srgbClr val="002060"/>
                </a:solidFill>
              </a:rPr>
              <a:t>QUESTIONS ARE RELATED TO COMMUNITY, INSTITUTIONAL AND THE MANUFACTURING SECTOR </a:t>
            </a:r>
          </a:p>
          <a:p>
            <a:pPr algn="ctr"/>
            <a:endParaRPr lang="en-ZA" sz="1000" dirty="0">
              <a:solidFill>
                <a:srgbClr val="002060"/>
              </a:solidFill>
            </a:endParaRPr>
          </a:p>
          <a:p>
            <a:pPr algn="ctr"/>
            <a:r>
              <a:rPr lang="en-ZA" sz="2000" b="1" dirty="0">
                <a:solidFill>
                  <a:srgbClr val="002060"/>
                </a:solidFill>
              </a:rPr>
              <a:t>ALL</a:t>
            </a:r>
            <a:r>
              <a:rPr lang="en-ZA" sz="2000" dirty="0">
                <a:solidFill>
                  <a:srgbClr val="002060"/>
                </a:solidFill>
              </a:rPr>
              <a:t> INTERNS MUST COMPLETE </a:t>
            </a:r>
            <a:r>
              <a:rPr lang="en-ZA" sz="2000" b="1" dirty="0">
                <a:solidFill>
                  <a:srgbClr val="002060"/>
                </a:solidFill>
              </a:rPr>
              <a:t>ALL</a:t>
            </a:r>
            <a:r>
              <a:rPr lang="en-ZA" sz="2000" dirty="0">
                <a:solidFill>
                  <a:srgbClr val="002060"/>
                </a:solidFill>
              </a:rPr>
              <a:t> QUESTIONS </a:t>
            </a:r>
          </a:p>
          <a:p>
            <a:pPr algn="ctr"/>
            <a:endParaRPr lang="en-ZA" sz="1000" dirty="0">
              <a:solidFill>
                <a:srgbClr val="002060"/>
              </a:solidFill>
            </a:endParaRPr>
          </a:p>
          <a:p>
            <a:pPr algn="ctr"/>
            <a:r>
              <a:rPr lang="en-ZA" sz="2000" dirty="0">
                <a:solidFill>
                  <a:srgbClr val="002060"/>
                </a:solidFill>
              </a:rPr>
              <a:t>EXAMINATION IS NOT SECTOR SPECIFIC  </a:t>
            </a:r>
          </a:p>
        </p:txBody>
      </p:sp>
      <p:pic>
        <p:nvPicPr>
          <p:cNvPr id="11" name="Graphic 10" descr="Calculator">
            <a:extLst>
              <a:ext uri="{FF2B5EF4-FFF2-40B4-BE49-F238E27FC236}">
                <a16:creationId xmlns:a16="http://schemas.microsoft.com/office/drawing/2014/main" id="{E3453A54-8AD3-4EF8-AA7B-31F71CA83E7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39043" y="2737792"/>
            <a:ext cx="369332" cy="369332"/>
          </a:xfrm>
          <a:prstGeom prst="rect">
            <a:avLst/>
          </a:prstGeom>
        </p:spPr>
      </p:pic>
      <p:pic>
        <p:nvPicPr>
          <p:cNvPr id="12" name="Graphic 11" descr="Scientist">
            <a:extLst>
              <a:ext uri="{FF2B5EF4-FFF2-40B4-BE49-F238E27FC236}">
                <a16:creationId xmlns:a16="http://schemas.microsoft.com/office/drawing/2014/main" id="{3B707D7D-99D8-4C9F-BECA-5DAF41C319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08375" y="2788718"/>
            <a:ext cx="267481" cy="267481"/>
          </a:xfrm>
          <a:prstGeom prst="rect">
            <a:avLst/>
          </a:prstGeom>
        </p:spPr>
      </p:pic>
      <p:pic>
        <p:nvPicPr>
          <p:cNvPr id="13" name="Graphic 12" descr="Calculator">
            <a:extLst>
              <a:ext uri="{FF2B5EF4-FFF2-40B4-BE49-F238E27FC236}">
                <a16:creationId xmlns:a16="http://schemas.microsoft.com/office/drawing/2014/main" id="{CFF4D047-CAC5-4187-94F8-65B95A8D2BC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7784" y="4321737"/>
            <a:ext cx="369332" cy="369332"/>
          </a:xfrm>
          <a:prstGeom prst="rect">
            <a:avLst/>
          </a:prstGeom>
        </p:spPr>
      </p:pic>
      <p:pic>
        <p:nvPicPr>
          <p:cNvPr id="14" name="Graphic 13" descr="Scientist">
            <a:extLst>
              <a:ext uri="{FF2B5EF4-FFF2-40B4-BE49-F238E27FC236}">
                <a16:creationId xmlns:a16="http://schemas.microsoft.com/office/drawing/2014/main" id="{587333B5-5579-4958-97E7-F761E634C53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97116" y="4372894"/>
            <a:ext cx="267481" cy="267481"/>
          </a:xfrm>
          <a:prstGeom prst="rect">
            <a:avLst/>
          </a:prstGeom>
        </p:spPr>
      </p:pic>
      <p:sp>
        <p:nvSpPr>
          <p:cNvPr id="15" name="TextBox 14">
            <a:extLst>
              <a:ext uri="{FF2B5EF4-FFF2-40B4-BE49-F238E27FC236}">
                <a16:creationId xmlns:a16="http://schemas.microsoft.com/office/drawing/2014/main" id="{76788F93-37B5-465F-AB96-55C35DA88E0E}"/>
              </a:ext>
            </a:extLst>
          </p:cNvPr>
          <p:cNvSpPr txBox="1"/>
          <p:nvPr/>
        </p:nvSpPr>
        <p:spPr>
          <a:xfrm>
            <a:off x="6571406" y="2977274"/>
            <a:ext cx="5224438" cy="2739211"/>
          </a:xfrm>
          <a:prstGeom prst="rect">
            <a:avLst/>
          </a:prstGeom>
          <a:solidFill>
            <a:srgbClr val="002060"/>
          </a:solidFill>
          <a:ln w="25400">
            <a:solidFill>
              <a:schemeClr val="tx1"/>
            </a:solidFill>
          </a:ln>
        </p:spPr>
        <p:txBody>
          <a:bodyPr wrap="square" lIns="91440" tIns="45720" rIns="91440" bIns="45720" rtlCol="0" anchor="t">
            <a:spAutoFit/>
          </a:bodyPr>
          <a:lstStyle/>
          <a:p>
            <a:pPr algn="ctr"/>
            <a:endParaRPr lang="en-ZA" sz="2000" dirty="0"/>
          </a:p>
          <a:p>
            <a:pPr algn="ctr"/>
            <a:endParaRPr lang="en-ZA" sz="2000" dirty="0"/>
          </a:p>
          <a:p>
            <a:pPr algn="ctr"/>
            <a:endParaRPr lang="en-ZA" sz="2000" dirty="0"/>
          </a:p>
          <a:p>
            <a:pPr algn="ctr"/>
            <a:r>
              <a:rPr lang="en-ZA" sz="2400" dirty="0">
                <a:solidFill>
                  <a:schemeClr val="bg1"/>
                </a:solidFill>
              </a:rPr>
              <a:t>REFER TO DOMAINS AND COMPETENCY STANDARDS AND CONSIDER WHICH SECTOR IT APPLIES TO</a:t>
            </a:r>
          </a:p>
          <a:p>
            <a:pPr algn="ctr"/>
            <a:endParaRPr lang="en-ZA" sz="2000" dirty="0"/>
          </a:p>
          <a:p>
            <a:pPr algn="ctr"/>
            <a:endParaRPr lang="en-ZA" sz="2000" dirty="0"/>
          </a:p>
        </p:txBody>
      </p:sp>
    </p:spTree>
    <p:extLst>
      <p:ext uri="{BB962C8B-B14F-4D97-AF65-F5344CB8AC3E}">
        <p14:creationId xmlns:p14="http://schemas.microsoft.com/office/powerpoint/2010/main" val="3967896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4ACC9-4DA2-4EC5-AF80-9E271E304239}"/>
              </a:ext>
            </a:extLst>
          </p:cNvPr>
          <p:cNvSpPr txBox="1"/>
          <p:nvPr/>
        </p:nvSpPr>
        <p:spPr>
          <a:xfrm>
            <a:off x="1598462" y="6174883"/>
            <a:ext cx="8995075" cy="46166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ZA" sz="2400" dirty="0">
                <a:solidFill>
                  <a:srgbClr val="002060"/>
                </a:solidFill>
              </a:rPr>
              <a:t>All answers are anonymous and CANNOT be tracked back to you</a:t>
            </a:r>
          </a:p>
        </p:txBody>
      </p:sp>
      <p:sp>
        <p:nvSpPr>
          <p:cNvPr id="3" name="Title 2">
            <a:extLst>
              <a:ext uri="{FF2B5EF4-FFF2-40B4-BE49-F238E27FC236}">
                <a16:creationId xmlns:a16="http://schemas.microsoft.com/office/drawing/2014/main" id="{B185BC0C-C04A-4F1C-8658-8A2506EC3B3F}"/>
              </a:ext>
            </a:extLst>
          </p:cNvPr>
          <p:cNvSpPr>
            <a:spLocks noGrp="1"/>
          </p:cNvSpPr>
          <p:nvPr>
            <p:ph type="title"/>
          </p:nvPr>
        </p:nvSpPr>
        <p:spPr/>
        <p:txBody>
          <a:bodyPr/>
          <a:lstStyle/>
          <a:p>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General questions examples:</a:t>
            </a:r>
            <a:endParaRPr lang="en-ZA" dirty="0">
              <a:solidFill>
                <a:schemeClr val="bg1"/>
              </a:solidFill>
            </a:endParaRPr>
          </a:p>
        </p:txBody>
      </p:sp>
      <p:pic>
        <p:nvPicPr>
          <p:cNvPr id="4" name="Picture 3">
            <a:extLst>
              <a:ext uri="{FF2B5EF4-FFF2-40B4-BE49-F238E27FC236}">
                <a16:creationId xmlns:a16="http://schemas.microsoft.com/office/drawing/2014/main" id="{4D66DD03-69A2-4E9E-8084-FDD5FF7F8925}"/>
              </a:ext>
            </a:extLst>
          </p:cNvPr>
          <p:cNvPicPr>
            <a:picLocks noChangeAspect="1"/>
          </p:cNvPicPr>
          <p:nvPr/>
        </p:nvPicPr>
        <p:blipFill>
          <a:blip r:embed="rId3"/>
          <a:stretch>
            <a:fillRect/>
          </a:stretch>
        </p:blipFill>
        <p:spPr>
          <a:xfrm>
            <a:off x="255814" y="2298194"/>
            <a:ext cx="9677400" cy="3552825"/>
          </a:xfrm>
          <a:prstGeom prst="rect">
            <a:avLst/>
          </a:prstGeom>
        </p:spPr>
      </p:pic>
      <p:sp>
        <p:nvSpPr>
          <p:cNvPr id="5" name="Rectangle 4">
            <a:extLst>
              <a:ext uri="{FF2B5EF4-FFF2-40B4-BE49-F238E27FC236}">
                <a16:creationId xmlns:a16="http://schemas.microsoft.com/office/drawing/2014/main" id="{E9C414CE-59EE-4C1F-B374-6DA49D5A9654}"/>
              </a:ext>
            </a:extLst>
          </p:cNvPr>
          <p:cNvSpPr/>
          <p:nvPr/>
        </p:nvSpPr>
        <p:spPr>
          <a:xfrm>
            <a:off x="1954897" y="1590308"/>
            <a:ext cx="8282204" cy="707886"/>
          </a:xfrm>
          <a:prstGeom prst="rect">
            <a:avLst/>
          </a:prstGeom>
        </p:spPr>
        <p:txBody>
          <a:bodyPr wrap="none">
            <a:spAutoFit/>
          </a:bodyPr>
          <a:lstStyle/>
          <a:p>
            <a:r>
              <a:rPr lang="en-ZA" sz="4000" dirty="0">
                <a:solidFill>
                  <a:schemeClr val="bg1"/>
                </a:solidFill>
              </a:rPr>
              <a:t>https://forms.office.com/r/kKbTY2JtX4</a:t>
            </a:r>
          </a:p>
        </p:txBody>
      </p:sp>
      <p:pic>
        <p:nvPicPr>
          <p:cNvPr id="6" name="Picture 5">
            <a:extLst>
              <a:ext uri="{FF2B5EF4-FFF2-40B4-BE49-F238E27FC236}">
                <a16:creationId xmlns:a16="http://schemas.microsoft.com/office/drawing/2014/main" id="{512BEFD4-5D7A-4F0F-95A2-EB4EF6636809}"/>
              </a:ext>
            </a:extLst>
          </p:cNvPr>
          <p:cNvPicPr>
            <a:picLocks noChangeAspect="1"/>
          </p:cNvPicPr>
          <p:nvPr/>
        </p:nvPicPr>
        <p:blipFill>
          <a:blip r:embed="rId4"/>
          <a:stretch>
            <a:fillRect/>
          </a:stretch>
        </p:blipFill>
        <p:spPr>
          <a:xfrm>
            <a:off x="9454999" y="2986035"/>
            <a:ext cx="2481187" cy="2421757"/>
          </a:xfrm>
          <a:prstGeom prst="rect">
            <a:avLst/>
          </a:prstGeom>
        </p:spPr>
      </p:pic>
    </p:spTree>
    <p:extLst>
      <p:ext uri="{BB962C8B-B14F-4D97-AF65-F5344CB8AC3E}">
        <p14:creationId xmlns:p14="http://schemas.microsoft.com/office/powerpoint/2010/main" val="940836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86E-9045-4969-952D-6A3E85701CCE}"/>
              </a:ext>
            </a:extLst>
          </p:cNvPr>
          <p:cNvSpPr>
            <a:spLocks noGrp="1"/>
          </p:cNvSpPr>
          <p:nvPr>
            <p:ph type="ctrTitle"/>
          </p:nvPr>
        </p:nvSpPr>
        <p:spPr/>
        <p:txBody>
          <a:bodyPr/>
          <a:lstStyle/>
          <a:p>
            <a:pPr algn="ctr"/>
            <a:r>
              <a:rPr lang="en-ZA" sz="4000" dirty="0">
                <a:solidFill>
                  <a:srgbClr val="002060"/>
                </a:solidFill>
              </a:rPr>
              <a:t>Do you have any questions?</a:t>
            </a:r>
            <a:endParaRPr lang="en-ZA" dirty="0"/>
          </a:p>
        </p:txBody>
      </p:sp>
      <p:pic>
        <p:nvPicPr>
          <p:cNvPr id="5" name="Graphic 4" descr="Help">
            <a:extLst>
              <a:ext uri="{FF2B5EF4-FFF2-40B4-BE49-F238E27FC236}">
                <a16:creationId xmlns:a16="http://schemas.microsoft.com/office/drawing/2014/main" id="{80ACD915-F66D-4C92-8B8C-6BA3828E1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1281" y="1071323"/>
            <a:ext cx="3505932" cy="3505932"/>
          </a:xfrm>
          <a:prstGeom prst="rect">
            <a:avLst/>
          </a:prstGeom>
        </p:spPr>
      </p:pic>
    </p:spTree>
    <p:extLst>
      <p:ext uri="{BB962C8B-B14F-4D97-AF65-F5344CB8AC3E}">
        <p14:creationId xmlns:p14="http://schemas.microsoft.com/office/powerpoint/2010/main" val="2398656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AE3E-A5E4-4662-ABA0-2BA233D23948}"/>
              </a:ext>
            </a:extLst>
          </p:cNvPr>
          <p:cNvSpPr>
            <a:spLocks noGrp="1"/>
          </p:cNvSpPr>
          <p:nvPr>
            <p:ph type="title"/>
          </p:nvPr>
        </p:nvSpPr>
        <p:spPr/>
        <p:txBody>
          <a:bodyPr>
            <a:normAutofit/>
          </a:bodyPr>
          <a:lstStyle/>
          <a:p>
            <a:r>
              <a:rPr lang="en-GB" dirty="0"/>
              <a:t>Pre-registration Examinations 2024:</a:t>
            </a:r>
            <a:endParaRPr lang="en-ZA" dirty="0"/>
          </a:p>
        </p:txBody>
      </p:sp>
      <p:graphicFrame>
        <p:nvGraphicFramePr>
          <p:cNvPr id="8" name="Table 8">
            <a:extLst>
              <a:ext uri="{FF2B5EF4-FFF2-40B4-BE49-F238E27FC236}">
                <a16:creationId xmlns:a16="http://schemas.microsoft.com/office/drawing/2014/main" id="{FE7515B0-B859-41A1-BDE6-F92E48527FB3}"/>
              </a:ext>
            </a:extLst>
          </p:cNvPr>
          <p:cNvGraphicFramePr>
            <a:graphicFrameLocks noGrp="1"/>
          </p:cNvGraphicFramePr>
          <p:nvPr>
            <p:extLst>
              <p:ext uri="{D42A27DB-BD31-4B8C-83A1-F6EECF244321}">
                <p14:modId xmlns:p14="http://schemas.microsoft.com/office/powerpoint/2010/main" val="2769154980"/>
              </p:ext>
            </p:extLst>
          </p:nvPr>
        </p:nvGraphicFramePr>
        <p:xfrm>
          <a:off x="1866375" y="1340767"/>
          <a:ext cx="7713054" cy="4076027"/>
        </p:xfrm>
        <a:graphic>
          <a:graphicData uri="http://schemas.openxmlformats.org/drawingml/2006/table">
            <a:tbl>
              <a:tblPr firstRow="1" bandRow="1">
                <a:effectLst>
                  <a:outerShdw blurRad="50800" dist="38100" dir="5400000" algn="t" rotWithShape="0">
                    <a:prstClr val="black">
                      <a:alpha val="40000"/>
                    </a:prstClr>
                  </a:outerShdw>
                </a:effectLst>
                <a:tableStyleId>{BC89EF96-8CEA-46FF-86C4-4CE0E7609802}</a:tableStyleId>
              </a:tblPr>
              <a:tblGrid>
                <a:gridCol w="3898906">
                  <a:extLst>
                    <a:ext uri="{9D8B030D-6E8A-4147-A177-3AD203B41FA5}">
                      <a16:colId xmlns:a16="http://schemas.microsoft.com/office/drawing/2014/main" val="3477715876"/>
                    </a:ext>
                  </a:extLst>
                </a:gridCol>
                <a:gridCol w="3814148">
                  <a:extLst>
                    <a:ext uri="{9D8B030D-6E8A-4147-A177-3AD203B41FA5}">
                      <a16:colId xmlns:a16="http://schemas.microsoft.com/office/drawing/2014/main" val="3573421863"/>
                    </a:ext>
                  </a:extLst>
                </a:gridCol>
              </a:tblGrid>
              <a:tr h="967004">
                <a:tc>
                  <a:txBody>
                    <a:bodyPr/>
                    <a:lstStyle/>
                    <a:p>
                      <a:pPr algn="ctr"/>
                      <a:r>
                        <a:rPr lang="en-ZA" sz="2000" dirty="0">
                          <a:solidFill>
                            <a:srgbClr val="002060"/>
                          </a:solidFill>
                          <a:latin typeface="Arial" panose="020B0604020202020204" pitchFamily="34" charset="0"/>
                          <a:cs typeface="Arial" panose="020B0604020202020204" pitchFamily="34" charset="0"/>
                        </a:rPr>
                        <a:t>PRACTICE </a:t>
                      </a:r>
                    </a:p>
                    <a:p>
                      <a:pPr algn="ctr"/>
                      <a:r>
                        <a:rPr lang="en-ZA" sz="2000" dirty="0">
                          <a:solidFill>
                            <a:srgbClr val="002060"/>
                          </a:solidFill>
                          <a:latin typeface="Arial" panose="020B0604020202020204" pitchFamily="34" charset="0"/>
                          <a:cs typeface="Arial" panose="020B0604020202020204" pitchFamily="34" charset="0"/>
                        </a:rPr>
                        <a:t>EXAMINATION</a:t>
                      </a:r>
                    </a:p>
                  </a:txBody>
                  <a:tcPr/>
                </a:tc>
                <a:tc>
                  <a:txBody>
                    <a:bodyPr/>
                    <a:lstStyle/>
                    <a:p>
                      <a:pPr algn="ctr"/>
                      <a:r>
                        <a:rPr lang="en-ZA" sz="2000" dirty="0">
                          <a:solidFill>
                            <a:srgbClr val="002060"/>
                          </a:solidFill>
                          <a:latin typeface="Arial" panose="020B0604020202020204" pitchFamily="34" charset="0"/>
                          <a:cs typeface="Arial" panose="020B0604020202020204" pitchFamily="34" charset="0"/>
                        </a:rPr>
                        <a:t>PRE-REGISTRATION </a:t>
                      </a:r>
                    </a:p>
                    <a:p>
                      <a:pPr algn="ctr"/>
                      <a:r>
                        <a:rPr lang="en-ZA" sz="2000" dirty="0">
                          <a:solidFill>
                            <a:srgbClr val="002060"/>
                          </a:solidFill>
                          <a:latin typeface="Arial" panose="020B0604020202020204" pitchFamily="34" charset="0"/>
                          <a:cs typeface="Arial" panose="020B0604020202020204" pitchFamily="34" charset="0"/>
                        </a:rPr>
                        <a:t>EXAMINATION</a:t>
                      </a:r>
                    </a:p>
                  </a:txBody>
                  <a:tcPr/>
                </a:tc>
                <a:extLst>
                  <a:ext uri="{0D108BD9-81ED-4DB2-BD59-A6C34878D82A}">
                    <a16:rowId xmlns:a16="http://schemas.microsoft.com/office/drawing/2014/main" val="3535257991"/>
                  </a:ext>
                </a:extLst>
              </a:tr>
              <a:tr h="844732">
                <a:tc>
                  <a:txBody>
                    <a:bodyPr/>
                    <a:lstStyle/>
                    <a:p>
                      <a:pPr algn="ctr"/>
                      <a:r>
                        <a:rPr lang="en-ZA" sz="2000" strike="sngStrike" dirty="0">
                          <a:solidFill>
                            <a:srgbClr val="002060"/>
                          </a:solidFill>
                          <a:latin typeface="Arial" panose="020B0604020202020204" pitchFamily="34" charset="0"/>
                          <a:cs typeface="Arial" panose="020B0604020202020204" pitchFamily="34" charset="0"/>
                        </a:rPr>
                        <a:t>30 January</a:t>
                      </a:r>
                    </a:p>
                    <a:p>
                      <a:pPr algn="ctr"/>
                      <a:r>
                        <a:rPr lang="en-ZA" sz="2000" strike="sngStrike" dirty="0">
                          <a:solidFill>
                            <a:srgbClr val="002060"/>
                          </a:solidFill>
                          <a:latin typeface="Arial" panose="020B0604020202020204" pitchFamily="34" charset="0"/>
                          <a:cs typeface="Arial" panose="020B0604020202020204" pitchFamily="34" charset="0"/>
                        </a:rPr>
                        <a:t>Wednesday</a:t>
                      </a:r>
                    </a:p>
                    <a:p>
                      <a:pPr algn="ctr"/>
                      <a:endParaRPr lang="en-ZA" sz="2000" strike="sngStrike"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ZA" sz="2000" strike="sngStrike" dirty="0">
                          <a:solidFill>
                            <a:srgbClr val="002060"/>
                          </a:solidFill>
                          <a:latin typeface="Arial" panose="020B0604020202020204" pitchFamily="34" charset="0"/>
                          <a:cs typeface="Arial" panose="020B0604020202020204" pitchFamily="34" charset="0"/>
                        </a:rPr>
                        <a:t>05/06 March </a:t>
                      </a:r>
                    </a:p>
                    <a:p>
                      <a:pPr algn="ctr"/>
                      <a:r>
                        <a:rPr lang="en-ZA" sz="2000" strike="sngStrike" dirty="0">
                          <a:solidFill>
                            <a:srgbClr val="002060"/>
                          </a:solidFill>
                          <a:latin typeface="Arial" panose="020B0604020202020204" pitchFamily="34" charset="0"/>
                          <a:cs typeface="Arial" panose="020B0604020202020204" pitchFamily="34" charset="0"/>
                        </a:rPr>
                        <a:t>(Tuesday/Wednesday)</a:t>
                      </a:r>
                      <a:endParaRPr lang="en-ZA" sz="2000" b="1" strike="sngStrike"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8266668"/>
                  </a:ext>
                </a:extLst>
              </a:tr>
              <a:tr h="997132">
                <a:tc>
                  <a:txBody>
                    <a:bodyPr/>
                    <a:lstStyle/>
                    <a:p>
                      <a:pPr algn="ctr"/>
                      <a:r>
                        <a:rPr lang="en-ZA" sz="2000" dirty="0">
                          <a:solidFill>
                            <a:srgbClr val="002060"/>
                          </a:solidFill>
                          <a:latin typeface="Arial" panose="020B0604020202020204" pitchFamily="34" charset="0"/>
                          <a:cs typeface="Arial" panose="020B0604020202020204" pitchFamily="34" charset="0"/>
                        </a:rPr>
                        <a:t>04 June </a:t>
                      </a:r>
                    </a:p>
                    <a:p>
                      <a:pPr algn="ctr"/>
                      <a:r>
                        <a:rPr lang="en-ZA" sz="2000" dirty="0">
                          <a:solidFill>
                            <a:srgbClr val="002060"/>
                          </a:solidFill>
                          <a:latin typeface="Arial" panose="020B0604020202020204" pitchFamily="34" charset="0"/>
                          <a:cs typeface="Arial" panose="020B0604020202020204" pitchFamily="34" charset="0"/>
                        </a:rPr>
                        <a:t>(Tuesday) </a:t>
                      </a:r>
                    </a:p>
                  </a:txBody>
                  <a:tcPr/>
                </a:tc>
                <a:tc>
                  <a:txBody>
                    <a:bodyPr/>
                    <a:lstStyle/>
                    <a:p>
                      <a:pPr algn="ctr"/>
                      <a:r>
                        <a:rPr lang="en-ZA" sz="2000" dirty="0">
                          <a:solidFill>
                            <a:srgbClr val="002060"/>
                          </a:solidFill>
                          <a:latin typeface="Arial" panose="020B0604020202020204" pitchFamily="34" charset="0"/>
                          <a:cs typeface="Arial" panose="020B0604020202020204" pitchFamily="34" charset="0"/>
                        </a:rPr>
                        <a:t>06/07 August </a:t>
                      </a:r>
                    </a:p>
                    <a:p>
                      <a:pPr algn="ctr"/>
                      <a:r>
                        <a:rPr lang="en-ZA" sz="2000" dirty="0">
                          <a:solidFill>
                            <a:srgbClr val="002060"/>
                          </a:solidFill>
                          <a:latin typeface="Arial" panose="020B0604020202020204" pitchFamily="34" charset="0"/>
                          <a:cs typeface="Arial" panose="020B0604020202020204" pitchFamily="34" charset="0"/>
                        </a:rPr>
                        <a:t>(Tuesday/Wednesday)</a:t>
                      </a:r>
                    </a:p>
                  </a:txBody>
                  <a:tcPr/>
                </a:tc>
                <a:extLst>
                  <a:ext uri="{0D108BD9-81ED-4DB2-BD59-A6C34878D82A}">
                    <a16:rowId xmlns:a16="http://schemas.microsoft.com/office/drawing/2014/main" val="2132770612"/>
                  </a:ext>
                </a:extLst>
              </a:tr>
              <a:tr h="1106051">
                <a:tc>
                  <a:txBody>
                    <a:bodyPr/>
                    <a:lstStyle/>
                    <a:p>
                      <a:pPr algn="ctr"/>
                      <a:r>
                        <a:rPr lang="en-ZA" sz="2000" dirty="0">
                          <a:solidFill>
                            <a:srgbClr val="002060"/>
                          </a:solidFill>
                          <a:latin typeface="Arial" panose="020B0604020202020204" pitchFamily="34" charset="0"/>
                          <a:cs typeface="Arial" panose="020B0604020202020204" pitchFamily="34" charset="0"/>
                        </a:rPr>
                        <a:t>10 September</a:t>
                      </a:r>
                    </a:p>
                    <a:p>
                      <a:pPr algn="ctr"/>
                      <a:r>
                        <a:rPr lang="en-ZA" sz="2000" dirty="0">
                          <a:solidFill>
                            <a:srgbClr val="002060"/>
                          </a:solidFill>
                          <a:latin typeface="Arial" panose="020B0604020202020204" pitchFamily="34" charset="0"/>
                          <a:cs typeface="Arial" panose="020B0604020202020204" pitchFamily="34" charset="0"/>
                        </a:rPr>
                        <a:t>(Tuesday)</a:t>
                      </a:r>
                    </a:p>
                  </a:txBody>
                  <a:tcPr/>
                </a:tc>
                <a:tc>
                  <a:txBody>
                    <a:bodyPr/>
                    <a:lstStyle/>
                    <a:p>
                      <a:pPr algn="ctr"/>
                      <a:r>
                        <a:rPr lang="en-ZA" sz="2000" dirty="0">
                          <a:solidFill>
                            <a:srgbClr val="002060"/>
                          </a:solidFill>
                          <a:latin typeface="Arial" panose="020B0604020202020204" pitchFamily="34" charset="0"/>
                          <a:cs typeface="Arial" panose="020B0604020202020204" pitchFamily="34" charset="0"/>
                        </a:rPr>
                        <a:t>22/23 October </a:t>
                      </a:r>
                    </a:p>
                    <a:p>
                      <a:pPr algn="ctr"/>
                      <a:r>
                        <a:rPr lang="en-ZA" sz="2000" dirty="0">
                          <a:solidFill>
                            <a:srgbClr val="002060"/>
                          </a:solidFill>
                          <a:latin typeface="Arial" panose="020B0604020202020204" pitchFamily="34" charset="0"/>
                          <a:cs typeface="Arial" panose="020B0604020202020204" pitchFamily="34" charset="0"/>
                        </a:rPr>
                        <a:t>(Tuesday/Wednesday) </a:t>
                      </a:r>
                    </a:p>
                  </a:txBody>
                  <a:tcPr/>
                </a:tc>
                <a:extLst>
                  <a:ext uri="{0D108BD9-81ED-4DB2-BD59-A6C34878D82A}">
                    <a16:rowId xmlns:a16="http://schemas.microsoft.com/office/drawing/2014/main" val="2630471329"/>
                  </a:ext>
                </a:extLst>
              </a:tr>
            </a:tbl>
          </a:graphicData>
        </a:graphic>
      </p:graphicFrame>
      <p:sp>
        <p:nvSpPr>
          <p:cNvPr id="3" name="Rectangle 2">
            <a:extLst>
              <a:ext uri="{FF2B5EF4-FFF2-40B4-BE49-F238E27FC236}">
                <a16:creationId xmlns:a16="http://schemas.microsoft.com/office/drawing/2014/main" id="{5B63B72F-0941-4BF7-81C2-484565C73547}"/>
              </a:ext>
            </a:extLst>
          </p:cNvPr>
          <p:cNvSpPr/>
          <p:nvPr/>
        </p:nvSpPr>
        <p:spPr>
          <a:xfrm>
            <a:off x="1866375" y="5617028"/>
            <a:ext cx="7713054"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Practice examination may be written on any of these dates – </a:t>
            </a:r>
          </a:p>
          <a:p>
            <a:pPr algn="ctr"/>
            <a:r>
              <a:rPr lang="en-GB" dirty="0">
                <a:latin typeface="Arial" panose="020B0604020202020204" pitchFamily="34" charset="0"/>
                <a:cs typeface="Arial" panose="020B0604020202020204" pitchFamily="34" charset="0"/>
              </a:rPr>
              <a:t>no entrance criteria apply.  </a:t>
            </a:r>
          </a:p>
          <a:p>
            <a:pPr algn="ctr"/>
            <a:r>
              <a:rPr lang="en-GB" dirty="0">
                <a:latin typeface="Arial" panose="020B0604020202020204" pitchFamily="34" charset="0"/>
                <a:cs typeface="Arial" panose="020B0604020202020204" pitchFamily="34" charset="0"/>
              </a:rPr>
              <a:t>Compulsory to write it once.</a:t>
            </a: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793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B482658-1A1F-445A-9B25-E3E7A05F5B9A}"/>
              </a:ext>
            </a:extLst>
          </p:cNvPr>
          <p:cNvGraphicFramePr/>
          <p:nvPr>
            <p:extLst>
              <p:ext uri="{D42A27DB-BD31-4B8C-83A1-F6EECF244321}">
                <p14:modId xmlns:p14="http://schemas.microsoft.com/office/powerpoint/2010/main" val="3033074006"/>
              </p:ext>
            </p:extLst>
          </p:nvPr>
        </p:nvGraphicFramePr>
        <p:xfrm>
          <a:off x="685798" y="116630"/>
          <a:ext cx="7493925" cy="6741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FA7E0FD1-2901-4804-B736-1E5A4B6A8496}"/>
              </a:ext>
            </a:extLst>
          </p:cNvPr>
          <p:cNvSpPr>
            <a:spLocks noGrp="1"/>
          </p:cNvSpPr>
          <p:nvPr>
            <p:ph type="title" idx="4294967295"/>
          </p:nvPr>
        </p:nvSpPr>
        <p:spPr>
          <a:xfrm>
            <a:off x="1208314" y="398689"/>
            <a:ext cx="10395857" cy="798513"/>
          </a:xfrm>
        </p:spPr>
        <p:txBody>
          <a:bodyPr>
            <a:normAutofit fontScale="90000"/>
          </a:bodyPr>
          <a:lstStyle/>
          <a:p>
            <a:r>
              <a:rPr lang="en-ZA" dirty="0"/>
              <a:t>Who is eligible to write the examination?</a:t>
            </a:r>
          </a:p>
        </p:txBody>
      </p:sp>
      <p:sp>
        <p:nvSpPr>
          <p:cNvPr id="4" name="TextBox 3">
            <a:extLst>
              <a:ext uri="{FF2B5EF4-FFF2-40B4-BE49-F238E27FC236}">
                <a16:creationId xmlns:a16="http://schemas.microsoft.com/office/drawing/2014/main" id="{25BB5847-EC4D-4CA5-A25A-84EAF8E3337B}"/>
              </a:ext>
            </a:extLst>
          </p:cNvPr>
          <p:cNvSpPr txBox="1"/>
          <p:nvPr/>
        </p:nvSpPr>
        <p:spPr>
          <a:xfrm>
            <a:off x="2726898" y="1652428"/>
            <a:ext cx="1107996" cy="369332"/>
          </a:xfrm>
          <a:prstGeom prst="rect">
            <a:avLst/>
          </a:prstGeom>
          <a:noFill/>
        </p:spPr>
        <p:txBody>
          <a:bodyPr wrap="none" rtlCol="0">
            <a:spAutoFit/>
          </a:bodyPr>
          <a:lstStyle/>
          <a:p>
            <a:r>
              <a:rPr lang="en-ZA" dirty="0">
                <a:solidFill>
                  <a:srgbClr val="002060"/>
                </a:solidFill>
              </a:rPr>
              <a:t>MONTHS:</a:t>
            </a:r>
          </a:p>
        </p:txBody>
      </p:sp>
      <p:sp>
        <p:nvSpPr>
          <p:cNvPr id="6" name="TextBox 5">
            <a:extLst>
              <a:ext uri="{FF2B5EF4-FFF2-40B4-BE49-F238E27FC236}">
                <a16:creationId xmlns:a16="http://schemas.microsoft.com/office/drawing/2014/main" id="{2D0CDDC9-9481-46D2-85D8-D4FC589722F5}"/>
              </a:ext>
            </a:extLst>
          </p:cNvPr>
          <p:cNvSpPr txBox="1"/>
          <p:nvPr/>
        </p:nvSpPr>
        <p:spPr>
          <a:xfrm>
            <a:off x="5746977" y="1652428"/>
            <a:ext cx="1107996" cy="369332"/>
          </a:xfrm>
          <a:prstGeom prst="rect">
            <a:avLst/>
          </a:prstGeom>
          <a:noFill/>
        </p:spPr>
        <p:txBody>
          <a:bodyPr wrap="none" rtlCol="0">
            <a:spAutoFit/>
          </a:bodyPr>
          <a:lstStyle/>
          <a:p>
            <a:r>
              <a:rPr lang="en-ZA" dirty="0">
                <a:solidFill>
                  <a:srgbClr val="002060"/>
                </a:solidFill>
              </a:rPr>
              <a:t>MONTHS:</a:t>
            </a:r>
          </a:p>
        </p:txBody>
      </p:sp>
      <p:sp>
        <p:nvSpPr>
          <p:cNvPr id="2" name="Rectangle 1">
            <a:extLst>
              <a:ext uri="{FF2B5EF4-FFF2-40B4-BE49-F238E27FC236}">
                <a16:creationId xmlns:a16="http://schemas.microsoft.com/office/drawing/2014/main" id="{E4E80D32-9A54-4320-B0EA-BAFA19756182}"/>
              </a:ext>
            </a:extLst>
          </p:cNvPr>
          <p:cNvSpPr/>
          <p:nvPr/>
        </p:nvSpPr>
        <p:spPr>
          <a:xfrm>
            <a:off x="8906790" y="2245586"/>
            <a:ext cx="2384085" cy="27363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GB" dirty="0">
                <a:solidFill>
                  <a:srgbClr val="002060"/>
                </a:solidFill>
                <a:latin typeface="Arial" panose="020B0604020202020204" pitchFamily="34" charset="0"/>
                <a:cs typeface="Arial" panose="020B0604020202020204" pitchFamily="34" charset="0"/>
              </a:rPr>
              <a:t>PLEASE NOTE: </a:t>
            </a:r>
          </a:p>
          <a:p>
            <a:pPr marL="285750" indent="-285750" algn="ctr">
              <a:lnSpc>
                <a:spcPct val="150000"/>
              </a:lnSpc>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ENTRANCE CRITERIA WILL NOT BE CHANGED IN 2024</a:t>
            </a:r>
          </a:p>
        </p:txBody>
      </p:sp>
    </p:spTree>
    <p:extLst>
      <p:ext uri="{BB962C8B-B14F-4D97-AF65-F5344CB8AC3E}">
        <p14:creationId xmlns:p14="http://schemas.microsoft.com/office/powerpoint/2010/main" val="456693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96F23D-BED5-FFD5-B3B0-CF1A7739A303}"/>
              </a:ext>
            </a:extLst>
          </p:cNvPr>
          <p:cNvSpPr/>
          <p:nvPr/>
        </p:nvSpPr>
        <p:spPr>
          <a:xfrm>
            <a:off x="9274627" y="3352800"/>
            <a:ext cx="2538664" cy="10108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GB" b="1" dirty="0">
                <a:solidFill>
                  <a:srgbClr val="002060"/>
                </a:solidFill>
                <a:latin typeface="Arial" panose="020B0604020202020204" pitchFamily="34" charset="0"/>
                <a:cs typeface="Arial" panose="020B0604020202020204" pitchFamily="34" charset="0"/>
              </a:rPr>
              <a:t>SUBMIT WITHOUT DELAY!! </a:t>
            </a:r>
          </a:p>
        </p:txBody>
      </p:sp>
      <p:sp>
        <p:nvSpPr>
          <p:cNvPr id="6" name="TextBox 5">
            <a:extLst>
              <a:ext uri="{FF2B5EF4-FFF2-40B4-BE49-F238E27FC236}">
                <a16:creationId xmlns:a16="http://schemas.microsoft.com/office/drawing/2014/main" id="{8467F682-5E8B-88B1-B291-69936705D45A}"/>
              </a:ext>
            </a:extLst>
          </p:cNvPr>
          <p:cNvSpPr txBox="1"/>
          <p:nvPr/>
        </p:nvSpPr>
        <p:spPr>
          <a:xfrm>
            <a:off x="2527492" y="381766"/>
            <a:ext cx="6093994" cy="769441"/>
          </a:xfrm>
          <a:prstGeom prst="rect">
            <a:avLst/>
          </a:prstGeom>
          <a:noFill/>
        </p:spPr>
        <p:txBody>
          <a:bodyPr wrap="square">
            <a:spAutoFit/>
          </a:bodyPr>
          <a:lstStyle/>
          <a:p>
            <a:r>
              <a:rPr kumimoji="0" lang="en-GB" sz="4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Reminder: CPDs 2024</a:t>
            </a:r>
            <a:endParaRPr lang="en-ZA" dirty="0"/>
          </a:p>
        </p:txBody>
      </p:sp>
      <p:pic>
        <p:nvPicPr>
          <p:cNvPr id="2" name="Picture 1">
            <a:extLst>
              <a:ext uri="{FF2B5EF4-FFF2-40B4-BE49-F238E27FC236}">
                <a16:creationId xmlns:a16="http://schemas.microsoft.com/office/drawing/2014/main" id="{06184647-83E8-49ED-807E-32CFC54C02E1}"/>
              </a:ext>
            </a:extLst>
          </p:cNvPr>
          <p:cNvPicPr>
            <a:picLocks noChangeAspect="1"/>
          </p:cNvPicPr>
          <p:nvPr/>
        </p:nvPicPr>
        <p:blipFill>
          <a:blip r:embed="rId3"/>
          <a:stretch>
            <a:fillRect/>
          </a:stretch>
        </p:blipFill>
        <p:spPr>
          <a:xfrm>
            <a:off x="1748112" y="1014917"/>
            <a:ext cx="7308802" cy="5719219"/>
          </a:xfrm>
          <a:prstGeom prst="rect">
            <a:avLst/>
          </a:prstGeom>
        </p:spPr>
      </p:pic>
    </p:spTree>
    <p:extLst>
      <p:ext uri="{BB962C8B-B14F-4D97-AF65-F5344CB8AC3E}">
        <p14:creationId xmlns:p14="http://schemas.microsoft.com/office/powerpoint/2010/main" val="1156211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7905-AE27-43F2-B60E-99FA62BDA3AE}"/>
              </a:ext>
            </a:extLst>
          </p:cNvPr>
          <p:cNvSpPr>
            <a:spLocks noGrp="1"/>
          </p:cNvSpPr>
          <p:nvPr>
            <p:ph type="title"/>
          </p:nvPr>
        </p:nvSpPr>
        <p:spPr/>
        <p:txBody>
          <a:bodyPr/>
          <a:lstStyle/>
          <a:p>
            <a:r>
              <a:rPr lang="en-GB" dirty="0"/>
              <a:t>Booking for the examinations: </a:t>
            </a:r>
            <a:endParaRPr lang="en-ZA" dirty="0"/>
          </a:p>
        </p:txBody>
      </p:sp>
      <p:sp>
        <p:nvSpPr>
          <p:cNvPr id="3" name="Content Placeholder 2">
            <a:extLst>
              <a:ext uri="{FF2B5EF4-FFF2-40B4-BE49-F238E27FC236}">
                <a16:creationId xmlns:a16="http://schemas.microsoft.com/office/drawing/2014/main" id="{A0ADDDA6-9AFC-41CA-BBFF-46AD6CF8EC6C}"/>
              </a:ext>
            </a:extLst>
          </p:cNvPr>
          <p:cNvSpPr>
            <a:spLocks noGrp="1"/>
          </p:cNvSpPr>
          <p:nvPr>
            <p:ph sz="half" idx="2"/>
          </p:nvPr>
        </p:nvSpPr>
        <p:spPr>
          <a:xfrm>
            <a:off x="112887" y="2079951"/>
            <a:ext cx="4443412" cy="4068445"/>
          </a:xfrm>
        </p:spPr>
        <p:txBody>
          <a:bodyPr>
            <a:normAutofit fontScale="85000" lnSpcReduction="20000"/>
          </a:bodyPr>
          <a:lstStyle/>
          <a:p>
            <a:pPr marL="0" indent="0">
              <a:lnSpc>
                <a:spcPct val="150000"/>
              </a:lnSpc>
              <a:buNone/>
            </a:pPr>
            <a:r>
              <a:rPr lang="en-GB" dirty="0">
                <a:solidFill>
                  <a:schemeClr val="bg1"/>
                </a:solidFill>
              </a:rPr>
              <a:t>Update your details on your SAPC profile:</a:t>
            </a:r>
          </a:p>
          <a:p>
            <a:pPr lvl="1">
              <a:lnSpc>
                <a:spcPct val="150000"/>
              </a:lnSpc>
            </a:pPr>
            <a:r>
              <a:rPr lang="en-GB" dirty="0">
                <a:solidFill>
                  <a:schemeClr val="bg1"/>
                </a:solidFill>
              </a:rPr>
              <a:t>Cell phone number</a:t>
            </a:r>
          </a:p>
          <a:p>
            <a:pPr lvl="1">
              <a:lnSpc>
                <a:spcPct val="150000"/>
              </a:lnSpc>
            </a:pPr>
            <a:r>
              <a:rPr lang="en-GB" dirty="0">
                <a:solidFill>
                  <a:schemeClr val="bg1"/>
                </a:solidFill>
              </a:rPr>
              <a:t>Email address</a:t>
            </a:r>
          </a:p>
          <a:p>
            <a:pPr lvl="1">
              <a:lnSpc>
                <a:spcPct val="150000"/>
              </a:lnSpc>
            </a:pPr>
            <a:r>
              <a:rPr lang="en-GB" dirty="0">
                <a:solidFill>
                  <a:schemeClr val="bg1"/>
                </a:solidFill>
              </a:rPr>
              <a:t>Profile picture </a:t>
            </a:r>
          </a:p>
          <a:p>
            <a:pPr>
              <a:lnSpc>
                <a:spcPct val="150000"/>
              </a:lnSpc>
            </a:pPr>
            <a:r>
              <a:rPr lang="en-GB" dirty="0">
                <a:solidFill>
                  <a:schemeClr val="bg1"/>
                </a:solidFill>
              </a:rPr>
              <a:t>You will be notified via email and SMS when bookings are open.</a:t>
            </a:r>
            <a:endParaRPr lang="en-ZA" dirty="0">
              <a:solidFill>
                <a:schemeClr val="bg1"/>
              </a:solidFill>
            </a:endParaRPr>
          </a:p>
        </p:txBody>
      </p:sp>
      <p:graphicFrame>
        <p:nvGraphicFramePr>
          <p:cNvPr id="4" name="Table 4">
            <a:extLst>
              <a:ext uri="{FF2B5EF4-FFF2-40B4-BE49-F238E27FC236}">
                <a16:creationId xmlns:a16="http://schemas.microsoft.com/office/drawing/2014/main" id="{F960593D-5E9C-4787-9333-B18E3BA6475B}"/>
              </a:ext>
            </a:extLst>
          </p:cNvPr>
          <p:cNvGraphicFramePr>
            <a:graphicFrameLocks noGrp="1"/>
          </p:cNvGraphicFramePr>
          <p:nvPr>
            <p:extLst>
              <p:ext uri="{D42A27DB-BD31-4B8C-83A1-F6EECF244321}">
                <p14:modId xmlns:p14="http://schemas.microsoft.com/office/powerpoint/2010/main" val="2930770983"/>
              </p:ext>
            </p:extLst>
          </p:nvPr>
        </p:nvGraphicFramePr>
        <p:xfrm>
          <a:off x="4855029" y="2481943"/>
          <a:ext cx="7224084" cy="3058885"/>
        </p:xfrm>
        <a:graphic>
          <a:graphicData uri="http://schemas.openxmlformats.org/drawingml/2006/table">
            <a:tbl>
              <a:tblPr firstRow="1" bandRow="1">
                <a:tableStyleId>{9D7B26C5-4107-4FEC-AEDC-1716B250A1EF}</a:tableStyleId>
              </a:tblPr>
              <a:tblGrid>
                <a:gridCol w="3612042">
                  <a:extLst>
                    <a:ext uri="{9D8B030D-6E8A-4147-A177-3AD203B41FA5}">
                      <a16:colId xmlns:a16="http://schemas.microsoft.com/office/drawing/2014/main" val="4073520789"/>
                    </a:ext>
                  </a:extLst>
                </a:gridCol>
                <a:gridCol w="3612042">
                  <a:extLst>
                    <a:ext uri="{9D8B030D-6E8A-4147-A177-3AD203B41FA5}">
                      <a16:colId xmlns:a16="http://schemas.microsoft.com/office/drawing/2014/main" val="3659851272"/>
                    </a:ext>
                  </a:extLst>
                </a:gridCol>
              </a:tblGrid>
              <a:tr h="1098778">
                <a:tc gridSpan="2">
                  <a:txBody>
                    <a:bodyPr/>
                    <a:lstStyle/>
                    <a:p>
                      <a:pPr algn="ctr"/>
                      <a:r>
                        <a:rPr lang="en-GB" sz="4000" b="1" dirty="0">
                          <a:solidFill>
                            <a:srgbClr val="002060"/>
                          </a:solidFill>
                          <a:latin typeface="Arial" panose="020B0604020202020204" pitchFamily="34" charset="0"/>
                          <a:cs typeface="Arial" panose="020B0604020202020204" pitchFamily="34" charset="0"/>
                        </a:rPr>
                        <a:t>IMPORTANT</a:t>
                      </a:r>
                      <a:r>
                        <a:rPr lang="en-GB" sz="4000" b="1" dirty="0">
                          <a:solidFill>
                            <a:srgbClr val="002060"/>
                          </a:solidFill>
                        </a:rPr>
                        <a:t> </a:t>
                      </a:r>
                      <a:r>
                        <a:rPr lang="en-GB" sz="4000" b="1" dirty="0">
                          <a:solidFill>
                            <a:srgbClr val="002060"/>
                          </a:solidFill>
                          <a:latin typeface="Arial" panose="020B0604020202020204" pitchFamily="34" charset="0"/>
                          <a:cs typeface="Arial" panose="020B0604020202020204" pitchFamily="34" charset="0"/>
                        </a:rPr>
                        <a:t>DATES:</a:t>
                      </a:r>
                      <a:endParaRPr lang="en-ZA" sz="4000" b="1"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rgbClr val="002060"/>
                        </a:solidFill>
                        <a:latin typeface="+mn-lt"/>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9951346"/>
                  </a:ext>
                </a:extLst>
              </a:tr>
              <a:tr h="653369">
                <a:tc>
                  <a:txBody>
                    <a:bodyPr/>
                    <a:lstStyle/>
                    <a:p>
                      <a:r>
                        <a:rPr lang="en-GB" b="0" dirty="0">
                          <a:solidFill>
                            <a:srgbClr val="002060"/>
                          </a:solidFill>
                          <a:latin typeface="Arial" panose="020B0604020202020204" pitchFamily="34" charset="0"/>
                          <a:cs typeface="Arial" panose="020B0604020202020204" pitchFamily="34" charset="0"/>
                        </a:rPr>
                        <a:t>Bookings open :</a:t>
                      </a:r>
                      <a:endParaRPr lang="en-ZA" b="0"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Arial" panose="020B0604020202020204" pitchFamily="34" charset="0"/>
                          <a:cs typeface="Arial" panose="020B0604020202020204" pitchFamily="34" charset="0"/>
                        </a:rPr>
                        <a:t>6 weeks before the exam.</a:t>
                      </a:r>
                    </a:p>
                  </a:txBody>
                  <a:tcPr>
                    <a:solidFill>
                      <a:schemeClr val="bg1">
                        <a:alpha val="95000"/>
                      </a:schemeClr>
                    </a:solidFill>
                  </a:tcPr>
                </a:tc>
                <a:extLst>
                  <a:ext uri="{0D108BD9-81ED-4DB2-BD59-A6C34878D82A}">
                    <a16:rowId xmlns:a16="http://schemas.microsoft.com/office/drawing/2014/main" val="1132188020"/>
                  </a:ext>
                </a:extLst>
              </a:tr>
              <a:tr h="653369">
                <a:tc>
                  <a:txBody>
                    <a:bodyPr/>
                    <a:lstStyle/>
                    <a:p>
                      <a:r>
                        <a:rPr lang="en-GB" dirty="0">
                          <a:solidFill>
                            <a:srgbClr val="002060"/>
                          </a:solidFill>
                          <a:latin typeface="Arial" panose="020B0604020202020204" pitchFamily="34" charset="0"/>
                          <a:cs typeface="Arial" panose="020B0604020202020204" pitchFamily="34" charset="0"/>
                        </a:rPr>
                        <a:t>Bookings close:</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r>
                        <a:rPr lang="en-GB" dirty="0">
                          <a:solidFill>
                            <a:srgbClr val="002060"/>
                          </a:solidFill>
                          <a:latin typeface="Arial" panose="020B0604020202020204" pitchFamily="34" charset="0"/>
                          <a:cs typeface="Arial" panose="020B0604020202020204" pitchFamily="34" charset="0"/>
                        </a:rPr>
                        <a:t>4 weeks before the exam.</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extLst>
                  <a:ext uri="{0D108BD9-81ED-4DB2-BD59-A6C34878D82A}">
                    <a16:rowId xmlns:a16="http://schemas.microsoft.com/office/drawing/2014/main" val="627160623"/>
                  </a:ext>
                </a:extLst>
              </a:tr>
              <a:tr h="653369">
                <a:tc>
                  <a:txBody>
                    <a:bodyPr/>
                    <a:lstStyle/>
                    <a:p>
                      <a:r>
                        <a:rPr lang="en-GB" dirty="0">
                          <a:solidFill>
                            <a:srgbClr val="002060"/>
                          </a:solidFill>
                          <a:latin typeface="Arial" panose="020B0604020202020204" pitchFamily="34" charset="0"/>
                          <a:cs typeface="Arial" panose="020B0604020202020204" pitchFamily="34" charset="0"/>
                        </a:rPr>
                        <a:t>Late bookings (fee applied):</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r>
                        <a:rPr lang="en-GB" dirty="0">
                          <a:solidFill>
                            <a:srgbClr val="002060"/>
                          </a:solidFill>
                          <a:latin typeface="Arial" panose="020B0604020202020204" pitchFamily="34" charset="0"/>
                          <a:cs typeface="Arial" panose="020B0604020202020204" pitchFamily="34" charset="0"/>
                        </a:rPr>
                        <a:t>4 weeks – 14 days before exam.</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extLst>
                  <a:ext uri="{0D108BD9-81ED-4DB2-BD59-A6C34878D82A}">
                    <a16:rowId xmlns:a16="http://schemas.microsoft.com/office/drawing/2014/main" val="318594118"/>
                  </a:ext>
                </a:extLst>
              </a:tr>
            </a:tbl>
          </a:graphicData>
        </a:graphic>
      </p:graphicFrame>
    </p:spTree>
    <p:extLst>
      <p:ext uri="{BB962C8B-B14F-4D97-AF65-F5344CB8AC3E}">
        <p14:creationId xmlns:p14="http://schemas.microsoft.com/office/powerpoint/2010/main" val="3400765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05FC-08C1-492F-945F-A4777BCDAC7F}"/>
              </a:ext>
            </a:extLst>
          </p:cNvPr>
          <p:cNvSpPr>
            <a:spLocks noGrp="1"/>
          </p:cNvSpPr>
          <p:nvPr>
            <p:ph type="title"/>
          </p:nvPr>
        </p:nvSpPr>
        <p:spPr>
          <a:xfrm>
            <a:off x="1459922" y="200608"/>
            <a:ext cx="6109652" cy="1143000"/>
          </a:xfrm>
        </p:spPr>
        <p:txBody>
          <a:bodyPr/>
          <a:lstStyle/>
          <a:p>
            <a:r>
              <a:rPr lang="en-GB" dirty="0"/>
              <a:t>Profile picture:</a:t>
            </a:r>
            <a:endParaRPr lang="en-ZA" dirty="0"/>
          </a:p>
        </p:txBody>
      </p:sp>
      <p:sp>
        <p:nvSpPr>
          <p:cNvPr id="3" name="Content Placeholder 2">
            <a:extLst>
              <a:ext uri="{FF2B5EF4-FFF2-40B4-BE49-F238E27FC236}">
                <a16:creationId xmlns:a16="http://schemas.microsoft.com/office/drawing/2014/main" id="{66621921-D323-4DC4-BD3C-2246AD930977}"/>
              </a:ext>
            </a:extLst>
          </p:cNvPr>
          <p:cNvSpPr>
            <a:spLocks noGrp="1"/>
          </p:cNvSpPr>
          <p:nvPr>
            <p:ph type="body" sz="half" idx="2"/>
          </p:nvPr>
        </p:nvSpPr>
        <p:spPr/>
        <p:txBody>
          <a:bodyPr/>
          <a:lstStyle/>
          <a:p>
            <a:pPr marL="64008" indent="0">
              <a:lnSpc>
                <a:spcPct val="150000"/>
              </a:lnSpc>
              <a:buNone/>
            </a:pPr>
            <a:r>
              <a:rPr lang="en-GB" dirty="0">
                <a:solidFill>
                  <a:srgbClr val="002060"/>
                </a:solidFill>
              </a:rPr>
              <a:t>Image uploaded on SAPC need to be: </a:t>
            </a:r>
          </a:p>
          <a:p>
            <a:pPr marL="719138" indent="-719138">
              <a:lnSpc>
                <a:spcPct val="150000"/>
              </a:lnSpc>
              <a:buFont typeface="Arial" panose="020B0604020202020204" pitchFamily="34" charset="0"/>
              <a:buChar char="•"/>
            </a:pPr>
            <a:r>
              <a:rPr lang="en-GB" dirty="0">
                <a:solidFill>
                  <a:srgbClr val="002060"/>
                </a:solidFill>
              </a:rPr>
              <a:t>a colour image;</a:t>
            </a:r>
          </a:p>
          <a:p>
            <a:pPr marL="719138" indent="-719138">
              <a:lnSpc>
                <a:spcPct val="150000"/>
              </a:lnSpc>
              <a:buFont typeface="Arial" panose="020B0604020202020204" pitchFamily="34" charset="0"/>
              <a:buChar char="•"/>
            </a:pPr>
            <a:r>
              <a:rPr lang="en-GB" dirty="0">
                <a:solidFill>
                  <a:srgbClr val="002060"/>
                </a:solidFill>
              </a:rPr>
              <a:t>taken in last 6 months; </a:t>
            </a:r>
          </a:p>
          <a:p>
            <a:pPr marL="719138" indent="-719138">
              <a:lnSpc>
                <a:spcPct val="150000"/>
              </a:lnSpc>
              <a:buFont typeface="Arial" panose="020B0604020202020204" pitchFamily="34" charset="0"/>
              <a:buChar char="•"/>
            </a:pPr>
            <a:r>
              <a:rPr lang="en-GB" dirty="0">
                <a:solidFill>
                  <a:srgbClr val="002060"/>
                </a:solidFill>
              </a:rPr>
              <a:t>of your head and shoulders.</a:t>
            </a:r>
          </a:p>
          <a:p>
            <a:endParaRPr lang="en-ZA" dirty="0">
              <a:solidFill>
                <a:srgbClr val="002060"/>
              </a:solidFill>
            </a:endParaRPr>
          </a:p>
        </p:txBody>
      </p:sp>
      <p:sp>
        <p:nvSpPr>
          <p:cNvPr id="4" name="Rectangle 3">
            <a:extLst>
              <a:ext uri="{FF2B5EF4-FFF2-40B4-BE49-F238E27FC236}">
                <a16:creationId xmlns:a16="http://schemas.microsoft.com/office/drawing/2014/main" id="{B54FC128-9A61-4BA0-8C6A-ED2F1AA35796}"/>
              </a:ext>
            </a:extLst>
          </p:cNvPr>
          <p:cNvSpPr/>
          <p:nvPr/>
        </p:nvSpPr>
        <p:spPr>
          <a:xfrm>
            <a:off x="1624195" y="4650360"/>
            <a:ext cx="5945379" cy="19369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GB" sz="2400" dirty="0">
                <a:solidFill>
                  <a:srgbClr val="002060"/>
                </a:solidFill>
                <a:latin typeface="Arial" panose="020B0604020202020204" pitchFamily="34" charset="0"/>
                <a:cs typeface="Arial" panose="020B0604020202020204" pitchFamily="34" charset="0"/>
              </a:rPr>
              <a:t>PLEASE NOTE: </a:t>
            </a:r>
          </a:p>
          <a:p>
            <a:pPr algn="ctr">
              <a:lnSpc>
                <a:spcPct val="150000"/>
              </a:lnSpc>
            </a:pPr>
            <a:r>
              <a:rPr lang="en-GB" sz="2400" dirty="0">
                <a:solidFill>
                  <a:srgbClr val="002060"/>
                </a:solidFill>
                <a:latin typeface="Arial" panose="020B0604020202020204" pitchFamily="34" charset="0"/>
                <a:cs typeface="Arial" panose="020B0604020202020204" pitchFamily="34" charset="0"/>
              </a:rPr>
              <a:t>Profile picture is used by the invigilator to verify identity of candidate writing the exam.</a:t>
            </a:r>
          </a:p>
        </p:txBody>
      </p:sp>
      <p:pic>
        <p:nvPicPr>
          <p:cNvPr id="10" name="Graphic 9" descr="Male profile with solid fill">
            <a:extLst>
              <a:ext uri="{FF2B5EF4-FFF2-40B4-BE49-F238E27FC236}">
                <a16:creationId xmlns:a16="http://schemas.microsoft.com/office/drawing/2014/main" id="{C51C634A-50EC-46C3-B582-DD75382F1B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6238" y="1231336"/>
            <a:ext cx="1944216" cy="1944216"/>
          </a:xfrm>
          <a:prstGeom prst="rect">
            <a:avLst/>
          </a:prstGeom>
        </p:spPr>
      </p:pic>
      <p:pic>
        <p:nvPicPr>
          <p:cNvPr id="14" name="Graphic 13" descr="Female Profile with solid fill">
            <a:extLst>
              <a:ext uri="{FF2B5EF4-FFF2-40B4-BE49-F238E27FC236}">
                <a16:creationId xmlns:a16="http://schemas.microsoft.com/office/drawing/2014/main" id="{9BBF332A-F751-4DC5-B81E-56DA943370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6238" y="3474098"/>
            <a:ext cx="1944216" cy="1944216"/>
          </a:xfrm>
          <a:prstGeom prst="rect">
            <a:avLst/>
          </a:prstGeom>
        </p:spPr>
      </p:pic>
      <p:sp>
        <p:nvSpPr>
          <p:cNvPr id="15" name="Rectangle: Rounded Corners 14">
            <a:extLst>
              <a:ext uri="{FF2B5EF4-FFF2-40B4-BE49-F238E27FC236}">
                <a16:creationId xmlns:a16="http://schemas.microsoft.com/office/drawing/2014/main" id="{2FC2FEE7-5811-4B92-AAD7-8643EB4DF33F}"/>
              </a:ext>
            </a:extLst>
          </p:cNvPr>
          <p:cNvSpPr/>
          <p:nvPr/>
        </p:nvSpPr>
        <p:spPr>
          <a:xfrm>
            <a:off x="9276238" y="1268760"/>
            <a:ext cx="1753222" cy="1869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C6605ACA-8192-4162-A4E0-F996AF5B84FC}"/>
              </a:ext>
            </a:extLst>
          </p:cNvPr>
          <p:cNvSpPr/>
          <p:nvPr/>
        </p:nvSpPr>
        <p:spPr>
          <a:xfrm>
            <a:off x="9276238" y="3489107"/>
            <a:ext cx="1753222" cy="19292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517896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E4B758-D74F-9022-B03B-0E0E72452BF3}"/>
              </a:ext>
            </a:extLst>
          </p:cNvPr>
          <p:cNvPicPr>
            <a:picLocks noChangeAspect="1"/>
          </p:cNvPicPr>
          <p:nvPr/>
        </p:nvPicPr>
        <p:blipFill>
          <a:blip r:embed="rId3"/>
          <a:stretch>
            <a:fillRect/>
          </a:stretch>
        </p:blipFill>
        <p:spPr>
          <a:xfrm>
            <a:off x="2901916" y="3762180"/>
            <a:ext cx="420660" cy="420660"/>
          </a:xfrm>
          <a:prstGeom prst="rect">
            <a:avLst/>
          </a:prstGeom>
        </p:spPr>
      </p:pic>
      <p:pic>
        <p:nvPicPr>
          <p:cNvPr id="7" name="Content Placeholder 6" descr="A screenshot of a computer&#10;&#10;Description automatically generated">
            <a:extLst>
              <a:ext uri="{FF2B5EF4-FFF2-40B4-BE49-F238E27FC236}">
                <a16:creationId xmlns:a16="http://schemas.microsoft.com/office/drawing/2014/main" id="{B9F53DF2-80DB-3C75-21CC-95601C2FE6A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91978" y="1668162"/>
            <a:ext cx="11084011" cy="5029200"/>
          </a:xfrm>
        </p:spPr>
      </p:pic>
    </p:spTree>
    <p:extLst>
      <p:ext uri="{BB962C8B-B14F-4D97-AF65-F5344CB8AC3E}">
        <p14:creationId xmlns:p14="http://schemas.microsoft.com/office/powerpoint/2010/main" val="1476151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F8C96-77FA-4A81-B477-6B57D9C00685}"/>
              </a:ext>
            </a:extLst>
          </p:cNvPr>
          <p:cNvSpPr>
            <a:spLocks noGrp="1"/>
          </p:cNvSpPr>
          <p:nvPr>
            <p:ph type="title"/>
          </p:nvPr>
        </p:nvSpPr>
        <p:spPr/>
        <p:txBody>
          <a:bodyPr/>
          <a:lstStyle/>
          <a:p>
            <a:r>
              <a:rPr lang="en-GB" dirty="0">
                <a:solidFill>
                  <a:schemeClr val="bg1"/>
                </a:solidFill>
              </a:rPr>
              <a:t>Examination booking</a:t>
            </a:r>
            <a:endParaRPr lang="en-ZA" dirty="0">
              <a:solidFill>
                <a:schemeClr val="bg1"/>
              </a:solidFill>
            </a:endParaRPr>
          </a:p>
        </p:txBody>
      </p:sp>
      <p:pic>
        <p:nvPicPr>
          <p:cNvPr id="3" name="Picture 2">
            <a:extLst>
              <a:ext uri="{FF2B5EF4-FFF2-40B4-BE49-F238E27FC236}">
                <a16:creationId xmlns:a16="http://schemas.microsoft.com/office/drawing/2014/main" id="{A69087F5-E496-C5CC-176D-0DEEB4864725}"/>
              </a:ext>
            </a:extLst>
          </p:cNvPr>
          <p:cNvPicPr>
            <a:picLocks noChangeAspect="1"/>
          </p:cNvPicPr>
          <p:nvPr/>
        </p:nvPicPr>
        <p:blipFill>
          <a:blip r:embed="rId3"/>
          <a:stretch>
            <a:fillRect/>
          </a:stretch>
        </p:blipFill>
        <p:spPr>
          <a:xfrm>
            <a:off x="304829" y="1912968"/>
            <a:ext cx="11611581" cy="4837339"/>
          </a:xfrm>
          <a:prstGeom prst="rect">
            <a:avLst/>
          </a:prstGeom>
        </p:spPr>
      </p:pic>
      <p:sp>
        <p:nvSpPr>
          <p:cNvPr id="4" name="TextBox 3">
            <a:extLst>
              <a:ext uri="{FF2B5EF4-FFF2-40B4-BE49-F238E27FC236}">
                <a16:creationId xmlns:a16="http://schemas.microsoft.com/office/drawing/2014/main" id="{89B7DC00-0484-65FC-5E4B-D9DE3251C318}"/>
              </a:ext>
            </a:extLst>
          </p:cNvPr>
          <p:cNvSpPr txBox="1"/>
          <p:nvPr/>
        </p:nvSpPr>
        <p:spPr>
          <a:xfrm>
            <a:off x="9136744" y="3222247"/>
            <a:ext cx="2596968"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0A92860-2DE2-F5BF-5B2E-C43CBA614A64}"/>
              </a:ext>
            </a:extLst>
          </p:cNvPr>
          <p:cNvSpPr/>
          <p:nvPr/>
        </p:nvSpPr>
        <p:spPr>
          <a:xfrm>
            <a:off x="10172882" y="1912968"/>
            <a:ext cx="1560830" cy="3314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75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7DF37-4E32-783F-EE50-EB989629EE70}"/>
              </a:ext>
            </a:extLst>
          </p:cNvPr>
          <p:cNvPicPr>
            <a:picLocks noChangeAspect="1"/>
          </p:cNvPicPr>
          <p:nvPr/>
        </p:nvPicPr>
        <p:blipFill>
          <a:blip r:embed="rId3"/>
          <a:stretch>
            <a:fillRect/>
          </a:stretch>
        </p:blipFill>
        <p:spPr>
          <a:xfrm>
            <a:off x="365760" y="1971600"/>
            <a:ext cx="11315700" cy="3880560"/>
          </a:xfrm>
          <a:prstGeom prst="rect">
            <a:avLst/>
          </a:prstGeom>
        </p:spPr>
      </p:pic>
      <p:sp>
        <p:nvSpPr>
          <p:cNvPr id="4" name="TextBox 3">
            <a:extLst>
              <a:ext uri="{FF2B5EF4-FFF2-40B4-BE49-F238E27FC236}">
                <a16:creationId xmlns:a16="http://schemas.microsoft.com/office/drawing/2014/main" id="{8C4B64A0-527C-6432-F3C9-7A5B06749E86}"/>
              </a:ext>
            </a:extLst>
          </p:cNvPr>
          <p:cNvSpPr txBox="1"/>
          <p:nvPr/>
        </p:nvSpPr>
        <p:spPr>
          <a:xfrm>
            <a:off x="1717944" y="3363686"/>
            <a:ext cx="2480673"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787AAD0-1439-E59A-0667-9CF09AEE578C}"/>
              </a:ext>
            </a:extLst>
          </p:cNvPr>
          <p:cNvSpPr/>
          <p:nvPr/>
        </p:nvSpPr>
        <p:spPr>
          <a:xfrm>
            <a:off x="9966960" y="1971600"/>
            <a:ext cx="1560830" cy="417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7DB2661-1F56-7E49-A506-71A159179C33}"/>
              </a:ext>
            </a:extLst>
          </p:cNvPr>
          <p:cNvSpPr txBox="1"/>
          <p:nvPr/>
        </p:nvSpPr>
        <p:spPr>
          <a:xfrm>
            <a:off x="1768642" y="621119"/>
            <a:ext cx="991281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Examination booking (cont.):</a:t>
            </a:r>
            <a:endParaRPr kumimoji="0" lang="en-ZA"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3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6255D8-0F07-45E4-BD52-367B0C3CA3CA}"/>
              </a:ext>
            </a:extLst>
          </p:cNvPr>
          <p:cNvSpPr>
            <a:spLocks noGrp="1"/>
          </p:cNvSpPr>
          <p:nvPr>
            <p:ph type="title"/>
          </p:nvPr>
        </p:nvSpPr>
        <p:spPr>
          <a:xfrm>
            <a:off x="1422400" y="502776"/>
            <a:ext cx="10475310" cy="1220921"/>
          </a:xfrm>
        </p:spPr>
        <p:txBody>
          <a:bodyPr/>
          <a:lstStyle/>
          <a:p>
            <a:r>
              <a:rPr lang="en-ZA" dirty="0"/>
              <a:t>What the examination is based on </a:t>
            </a:r>
          </a:p>
        </p:txBody>
      </p:sp>
      <p:graphicFrame>
        <p:nvGraphicFramePr>
          <p:cNvPr id="13" name="Content Placeholder 5">
            <a:extLst>
              <a:ext uri="{FF2B5EF4-FFF2-40B4-BE49-F238E27FC236}">
                <a16:creationId xmlns:a16="http://schemas.microsoft.com/office/drawing/2014/main" id="{90D06AA2-0148-4C57-8652-26BB609B9C2F}"/>
              </a:ext>
            </a:extLst>
          </p:cNvPr>
          <p:cNvGraphicFramePr>
            <a:graphicFrameLocks noGrp="1"/>
          </p:cNvGraphicFramePr>
          <p:nvPr>
            <p:ph sz="half" idx="1"/>
            <p:extLst>
              <p:ext uri="{D42A27DB-BD31-4B8C-83A1-F6EECF244321}">
                <p14:modId xmlns:p14="http://schemas.microsoft.com/office/powerpoint/2010/main" val="3991148863"/>
              </p:ext>
            </p:extLst>
          </p:nvPr>
        </p:nvGraphicFramePr>
        <p:xfrm>
          <a:off x="378372" y="1387366"/>
          <a:ext cx="6821214" cy="5255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BFF6DA9A-C2F8-4471-BC22-AB3ECC2E2313}"/>
              </a:ext>
            </a:extLst>
          </p:cNvPr>
          <p:cNvGraphicFramePr/>
          <p:nvPr>
            <p:extLst>
              <p:ext uri="{D42A27DB-BD31-4B8C-83A1-F6EECF244321}">
                <p14:modId xmlns:p14="http://schemas.microsoft.com/office/powerpoint/2010/main" val="48405709"/>
              </p:ext>
            </p:extLst>
          </p:nvPr>
        </p:nvGraphicFramePr>
        <p:xfrm>
          <a:off x="5423338" y="1825624"/>
          <a:ext cx="6611007" cy="452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2098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832410" y="539906"/>
            <a:ext cx="785662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Examination booking (cont.)</a:t>
            </a:r>
            <a:endParaRPr kumimoji="0" lang="en-ZA"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8F22AC27-B1C1-2D7E-FFE1-E2CE15055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3" y="1638299"/>
            <a:ext cx="11076972" cy="4541431"/>
          </a:xfrm>
          <a:prstGeom prst="rect">
            <a:avLst/>
          </a:prstGeom>
        </p:spPr>
      </p:pic>
    </p:spTree>
    <p:extLst>
      <p:ext uri="{BB962C8B-B14F-4D97-AF65-F5344CB8AC3E}">
        <p14:creationId xmlns:p14="http://schemas.microsoft.com/office/powerpoint/2010/main" val="3542568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FFF0-9FE3-49EC-91BE-DD18E8D3D0DD}"/>
              </a:ext>
            </a:extLst>
          </p:cNvPr>
          <p:cNvSpPr>
            <a:spLocks noGrp="1"/>
          </p:cNvSpPr>
          <p:nvPr>
            <p:ph type="title"/>
          </p:nvPr>
        </p:nvSpPr>
        <p:spPr>
          <a:xfrm>
            <a:off x="1158108" y="490169"/>
            <a:ext cx="5380074" cy="1050660"/>
          </a:xfrm>
        </p:spPr>
        <p:txBody>
          <a:bodyPr>
            <a:normAutofit/>
          </a:bodyPr>
          <a:lstStyle/>
          <a:p>
            <a:r>
              <a:rPr lang="en-ZA" sz="4000" dirty="0"/>
              <a:t>Remote examination </a:t>
            </a:r>
          </a:p>
        </p:txBody>
      </p:sp>
      <p:graphicFrame>
        <p:nvGraphicFramePr>
          <p:cNvPr id="9" name="Diagram 8">
            <a:extLst>
              <a:ext uri="{FF2B5EF4-FFF2-40B4-BE49-F238E27FC236}">
                <a16:creationId xmlns:a16="http://schemas.microsoft.com/office/drawing/2014/main" id="{02857284-74DC-43D6-9E4D-819F29DF1838}"/>
              </a:ext>
            </a:extLst>
          </p:cNvPr>
          <p:cNvGraphicFramePr/>
          <p:nvPr>
            <p:extLst>
              <p:ext uri="{D42A27DB-BD31-4B8C-83A1-F6EECF244321}">
                <p14:modId xmlns:p14="http://schemas.microsoft.com/office/powerpoint/2010/main" val="898236754"/>
              </p:ext>
            </p:extLst>
          </p:nvPr>
        </p:nvGraphicFramePr>
        <p:xfrm>
          <a:off x="1338765" y="1916833"/>
          <a:ext cx="6621622"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B2A3455-B056-4B92-B1C5-CB114F69FFD6}"/>
              </a:ext>
            </a:extLst>
          </p:cNvPr>
          <p:cNvSpPr txBox="1"/>
          <p:nvPr/>
        </p:nvSpPr>
        <p:spPr>
          <a:xfrm>
            <a:off x="0" y="5207533"/>
            <a:ext cx="98176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800" b="1" dirty="0">
                <a:solidFill>
                  <a:prstClr val="white"/>
                </a:solidFill>
                <a:latin typeface="Calibri" panose="020F0502020204030204"/>
              </a:rPr>
              <a:t>Select</a:t>
            </a:r>
            <a:r>
              <a:rPr kumimoji="0" lang="en-ZA" sz="2800" b="1" i="0" u="none" strike="noStrike" kern="1200" cap="none" spc="0" normalizeH="0" baseline="0" noProof="0" dirty="0">
                <a:ln>
                  <a:noFill/>
                </a:ln>
                <a:solidFill>
                  <a:prstClr val="white"/>
                </a:solidFill>
                <a:effectLst/>
                <a:uLnTx/>
                <a:uFillTx/>
                <a:latin typeface="Calibri" panose="020F0502020204030204"/>
                <a:ea typeface="+mn-ea"/>
                <a:cs typeface="+mn-cs"/>
              </a:rPr>
              <a:t> venue when for booking </a:t>
            </a:r>
          </a:p>
        </p:txBody>
      </p:sp>
    </p:spTree>
    <p:extLst>
      <p:ext uri="{BB962C8B-B14F-4D97-AF65-F5344CB8AC3E}">
        <p14:creationId xmlns:p14="http://schemas.microsoft.com/office/powerpoint/2010/main" val="3740190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aptop with phone and calculator">
            <a:extLst>
              <a:ext uri="{FF2B5EF4-FFF2-40B4-BE49-F238E27FC236}">
                <a16:creationId xmlns:a16="http://schemas.microsoft.com/office/drawing/2014/main" id="{714BE847-8D19-475D-9849-5D58AF46D3E6}"/>
              </a:ext>
            </a:extLst>
          </p:cNvPr>
          <p:cNvPicPr>
            <a:picLocks noGrp="1" noChangeAspect="1"/>
          </p:cNvPicPr>
          <p:nvPr>
            <p:ph sz="half"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714" y="945233"/>
            <a:ext cx="6145213" cy="6145212"/>
          </a:xfrm>
        </p:spPr>
      </p:pic>
      <p:sp>
        <p:nvSpPr>
          <p:cNvPr id="6" name="TextBox 5">
            <a:extLst>
              <a:ext uri="{FF2B5EF4-FFF2-40B4-BE49-F238E27FC236}">
                <a16:creationId xmlns:a16="http://schemas.microsoft.com/office/drawing/2014/main" id="{3E9CCC9A-A210-4907-BF9B-5C513038EAE8}"/>
              </a:ext>
            </a:extLst>
          </p:cNvPr>
          <p:cNvSpPr txBox="1"/>
          <p:nvPr/>
        </p:nvSpPr>
        <p:spPr>
          <a:xfrm>
            <a:off x="6699406" y="2236547"/>
            <a:ext cx="1336263" cy="923330"/>
          </a:xfrm>
          <a:prstGeom prst="rect">
            <a:avLst/>
          </a:prstGeom>
          <a:noFill/>
        </p:spPr>
        <p:txBody>
          <a:bodyPr wrap="square" rtlCol="0">
            <a:spAutoFit/>
          </a:bodyPr>
          <a:lstStyle/>
          <a:p>
            <a:pPr algn="ctr"/>
            <a:r>
              <a:rPr lang="en-GB" dirty="0">
                <a:solidFill>
                  <a:schemeClr val="bg1"/>
                </a:solidFill>
              </a:rPr>
              <a:t>Which device will I need?</a:t>
            </a:r>
            <a:endParaRPr lang="en-ZA" dirty="0">
              <a:solidFill>
                <a:schemeClr val="bg1"/>
              </a:solidFill>
            </a:endParaRPr>
          </a:p>
        </p:txBody>
      </p:sp>
      <p:pic>
        <p:nvPicPr>
          <p:cNvPr id="8" name="Graphic 7" descr="Speech outline">
            <a:extLst>
              <a:ext uri="{FF2B5EF4-FFF2-40B4-BE49-F238E27FC236}">
                <a16:creationId xmlns:a16="http://schemas.microsoft.com/office/drawing/2014/main" id="{3F2753D2-2D0A-499B-ADAE-9C29DFDA7B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7278" y="1601632"/>
            <a:ext cx="2672526" cy="2672526"/>
          </a:xfrm>
          <a:prstGeom prst="rect">
            <a:avLst/>
          </a:prstGeom>
        </p:spPr>
      </p:pic>
      <p:sp>
        <p:nvSpPr>
          <p:cNvPr id="9" name="TextBox 8">
            <a:extLst>
              <a:ext uri="{FF2B5EF4-FFF2-40B4-BE49-F238E27FC236}">
                <a16:creationId xmlns:a16="http://schemas.microsoft.com/office/drawing/2014/main" id="{B4598F0D-AB29-43D8-83E7-8BDC61854296}"/>
              </a:ext>
            </a:extLst>
          </p:cNvPr>
          <p:cNvSpPr txBox="1"/>
          <p:nvPr/>
        </p:nvSpPr>
        <p:spPr>
          <a:xfrm>
            <a:off x="8277560" y="4034475"/>
            <a:ext cx="1892268" cy="923330"/>
          </a:xfrm>
          <a:prstGeom prst="rect">
            <a:avLst/>
          </a:prstGeom>
          <a:noFill/>
        </p:spPr>
        <p:txBody>
          <a:bodyPr wrap="square" rtlCol="0">
            <a:spAutoFit/>
          </a:bodyPr>
          <a:lstStyle/>
          <a:p>
            <a:pPr algn="ctr"/>
            <a:r>
              <a:rPr lang="en-GB" dirty="0">
                <a:solidFill>
                  <a:schemeClr val="bg1"/>
                </a:solidFill>
              </a:rPr>
              <a:t>How will I communicate with SAPC?</a:t>
            </a:r>
            <a:endParaRPr lang="en-ZA" dirty="0">
              <a:solidFill>
                <a:schemeClr val="bg1"/>
              </a:solidFill>
            </a:endParaRPr>
          </a:p>
        </p:txBody>
      </p:sp>
      <p:pic>
        <p:nvPicPr>
          <p:cNvPr id="10" name="Graphic 9" descr="Speech outline">
            <a:extLst>
              <a:ext uri="{FF2B5EF4-FFF2-40B4-BE49-F238E27FC236}">
                <a16:creationId xmlns:a16="http://schemas.microsoft.com/office/drawing/2014/main" id="{594EEA86-3384-4F54-86F3-96A6FB394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7431" y="3344543"/>
            <a:ext cx="2672526" cy="2672526"/>
          </a:xfrm>
          <a:prstGeom prst="rect">
            <a:avLst/>
          </a:prstGeom>
        </p:spPr>
      </p:pic>
      <p:pic>
        <p:nvPicPr>
          <p:cNvPr id="11" name="Graphic 10" descr="Speech outline">
            <a:extLst>
              <a:ext uri="{FF2B5EF4-FFF2-40B4-BE49-F238E27FC236}">
                <a16:creationId xmlns:a16="http://schemas.microsoft.com/office/drawing/2014/main" id="{2D9B4E2A-FD76-4D55-93EB-72ACE689EC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7584" y="1823614"/>
            <a:ext cx="2672526" cy="2672526"/>
          </a:xfrm>
          <a:prstGeom prst="rect">
            <a:avLst/>
          </a:prstGeom>
        </p:spPr>
      </p:pic>
      <p:sp>
        <p:nvSpPr>
          <p:cNvPr id="13" name="TextBox 12">
            <a:extLst>
              <a:ext uri="{FF2B5EF4-FFF2-40B4-BE49-F238E27FC236}">
                <a16:creationId xmlns:a16="http://schemas.microsoft.com/office/drawing/2014/main" id="{774CB073-61B9-4330-AF20-0C42B82D1311}"/>
              </a:ext>
            </a:extLst>
          </p:cNvPr>
          <p:cNvSpPr txBox="1"/>
          <p:nvPr/>
        </p:nvSpPr>
        <p:spPr>
          <a:xfrm>
            <a:off x="10019055" y="2698212"/>
            <a:ext cx="1892268" cy="646331"/>
          </a:xfrm>
          <a:prstGeom prst="rect">
            <a:avLst/>
          </a:prstGeom>
          <a:noFill/>
        </p:spPr>
        <p:txBody>
          <a:bodyPr wrap="square" rtlCol="0">
            <a:spAutoFit/>
          </a:bodyPr>
          <a:lstStyle/>
          <a:p>
            <a:pPr algn="ctr"/>
            <a:r>
              <a:rPr lang="en-GB" dirty="0">
                <a:solidFill>
                  <a:schemeClr val="bg1"/>
                </a:solidFill>
              </a:rPr>
              <a:t>What will I need during the exam?</a:t>
            </a:r>
            <a:endParaRPr lang="en-ZA" dirty="0">
              <a:solidFill>
                <a:schemeClr val="bg1"/>
              </a:solidFill>
            </a:endParaRPr>
          </a:p>
        </p:txBody>
      </p:sp>
    </p:spTree>
    <p:extLst>
      <p:ext uri="{BB962C8B-B14F-4D97-AF65-F5344CB8AC3E}">
        <p14:creationId xmlns:p14="http://schemas.microsoft.com/office/powerpoint/2010/main" val="1417338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4CB7-6FB4-4ABB-BE6B-A466A00E0413}"/>
              </a:ext>
            </a:extLst>
          </p:cNvPr>
          <p:cNvSpPr>
            <a:spLocks noGrp="1"/>
          </p:cNvSpPr>
          <p:nvPr>
            <p:ph type="title"/>
          </p:nvPr>
        </p:nvSpPr>
        <p:spPr/>
        <p:txBody>
          <a:bodyPr/>
          <a:lstStyle/>
          <a:p>
            <a:r>
              <a:rPr lang="en-ZA" dirty="0"/>
              <a:t>Remote examination: </a:t>
            </a:r>
          </a:p>
        </p:txBody>
      </p:sp>
      <p:sp>
        <p:nvSpPr>
          <p:cNvPr id="13" name="Rectangle: Rounded Corners 12">
            <a:extLst>
              <a:ext uri="{FF2B5EF4-FFF2-40B4-BE49-F238E27FC236}">
                <a16:creationId xmlns:a16="http://schemas.microsoft.com/office/drawing/2014/main" id="{16533BF0-8FB7-461A-8082-EEB4FD59B582}"/>
              </a:ext>
            </a:extLst>
          </p:cNvPr>
          <p:cNvSpPr/>
          <p:nvPr/>
        </p:nvSpPr>
        <p:spPr>
          <a:xfrm>
            <a:off x="2135560"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Find a quiet suitable workplace.</a:t>
            </a: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Enough space for device and references.</a:t>
            </a:r>
          </a:p>
        </p:txBody>
      </p:sp>
      <p:sp>
        <p:nvSpPr>
          <p:cNvPr id="15" name="Rectangle: Rounded Corners 14">
            <a:extLst>
              <a:ext uri="{FF2B5EF4-FFF2-40B4-BE49-F238E27FC236}">
                <a16:creationId xmlns:a16="http://schemas.microsoft.com/office/drawing/2014/main" id="{9E3541D5-F62A-47D5-811F-989B3F9D18D4}"/>
              </a:ext>
            </a:extLst>
          </p:cNvPr>
          <p:cNvSpPr/>
          <p:nvPr/>
        </p:nvSpPr>
        <p:spPr>
          <a:xfrm>
            <a:off x="2135560"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Download electronic references before the examination date. </a:t>
            </a:r>
          </a:p>
        </p:txBody>
      </p:sp>
      <p:sp>
        <p:nvSpPr>
          <p:cNvPr id="17" name="Rectangle: Rounded Corners 16">
            <a:extLst>
              <a:ext uri="{FF2B5EF4-FFF2-40B4-BE49-F238E27FC236}">
                <a16:creationId xmlns:a16="http://schemas.microsoft.com/office/drawing/2014/main" id="{E704B8DF-D23C-44CB-802C-E5715F01C777}"/>
              </a:ext>
            </a:extLst>
          </p:cNvPr>
          <p:cNvSpPr/>
          <p:nvPr/>
        </p:nvSpPr>
        <p:spPr>
          <a:xfrm>
            <a:off x="5447928"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Keep calm </a:t>
            </a: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Communicate with your remote invigilator if you are experiencing any difficulty.</a:t>
            </a:r>
          </a:p>
        </p:txBody>
      </p:sp>
      <p:sp>
        <p:nvSpPr>
          <p:cNvPr id="19" name="Rectangle: Rounded Corners 18">
            <a:extLst>
              <a:ext uri="{FF2B5EF4-FFF2-40B4-BE49-F238E27FC236}">
                <a16:creationId xmlns:a16="http://schemas.microsoft.com/office/drawing/2014/main" id="{F56E0354-1ABD-4473-8137-78EA897FBC7C}"/>
              </a:ext>
            </a:extLst>
          </p:cNvPr>
          <p:cNvSpPr/>
          <p:nvPr/>
        </p:nvSpPr>
        <p:spPr>
          <a:xfrm>
            <a:off x="5447928"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Ensure you have the equipment you will need,</a:t>
            </a:r>
          </a:p>
          <a:p>
            <a:pPr algn="ctr"/>
            <a:r>
              <a:rPr lang="en-ZA" dirty="0">
                <a:latin typeface="Arial" panose="020B0604020202020204" pitchFamily="34" charset="0"/>
                <a:cs typeface="Arial" panose="020B0604020202020204" pitchFamily="34" charset="0"/>
              </a:rPr>
              <a:t>(i.e. calculator, paper for working out calculations). </a:t>
            </a:r>
          </a:p>
        </p:txBody>
      </p:sp>
      <p:pic>
        <p:nvPicPr>
          <p:cNvPr id="21" name="Graphic 20" descr="Desk">
            <a:extLst>
              <a:ext uri="{FF2B5EF4-FFF2-40B4-BE49-F238E27FC236}">
                <a16:creationId xmlns:a16="http://schemas.microsoft.com/office/drawing/2014/main" id="{F73A8AD8-E1A1-434C-A8D5-74098A273B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680" y="1509167"/>
            <a:ext cx="914400" cy="914400"/>
          </a:xfrm>
          <a:prstGeom prst="rect">
            <a:avLst/>
          </a:prstGeom>
        </p:spPr>
      </p:pic>
      <p:pic>
        <p:nvPicPr>
          <p:cNvPr id="23" name="Graphic 22" descr="Calculator">
            <a:extLst>
              <a:ext uri="{FF2B5EF4-FFF2-40B4-BE49-F238E27FC236}">
                <a16:creationId xmlns:a16="http://schemas.microsoft.com/office/drawing/2014/main" id="{56D3614E-5B3B-49A7-8754-376BA96DEC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6972" y="4005064"/>
            <a:ext cx="457200" cy="457200"/>
          </a:xfrm>
          <a:prstGeom prst="rect">
            <a:avLst/>
          </a:prstGeom>
        </p:spPr>
      </p:pic>
      <p:pic>
        <p:nvPicPr>
          <p:cNvPr id="25" name="Graphic 24" descr="Document">
            <a:extLst>
              <a:ext uri="{FF2B5EF4-FFF2-40B4-BE49-F238E27FC236}">
                <a16:creationId xmlns:a16="http://schemas.microsoft.com/office/drawing/2014/main" id="{B3CAA97F-9385-4492-92E6-556E2E4173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5986" y="4005065"/>
            <a:ext cx="425149" cy="425149"/>
          </a:xfrm>
          <a:prstGeom prst="rect">
            <a:avLst/>
          </a:prstGeom>
        </p:spPr>
      </p:pic>
      <p:pic>
        <p:nvPicPr>
          <p:cNvPr id="27" name="Graphic 26" descr="Pen">
            <a:extLst>
              <a:ext uri="{FF2B5EF4-FFF2-40B4-BE49-F238E27FC236}">
                <a16:creationId xmlns:a16="http://schemas.microsoft.com/office/drawing/2014/main" id="{C992DB6B-A83F-441B-ACBB-7527D91E52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63360" y="4077072"/>
            <a:ext cx="344808" cy="344808"/>
          </a:xfrm>
          <a:prstGeom prst="rect">
            <a:avLst/>
          </a:prstGeom>
        </p:spPr>
      </p:pic>
      <p:pic>
        <p:nvPicPr>
          <p:cNvPr id="29" name="Graphic 28" descr="Books">
            <a:extLst>
              <a:ext uri="{FF2B5EF4-FFF2-40B4-BE49-F238E27FC236}">
                <a16:creationId xmlns:a16="http://schemas.microsoft.com/office/drawing/2014/main" id="{D9F17BDC-8ACA-4CA1-AA0E-C1888D9DD54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9422" y="3924180"/>
            <a:ext cx="586916" cy="586916"/>
          </a:xfrm>
          <a:prstGeom prst="rect">
            <a:avLst/>
          </a:prstGeom>
        </p:spPr>
      </p:pic>
      <p:pic>
        <p:nvPicPr>
          <p:cNvPr id="31" name="Graphic 30" descr="Email">
            <a:extLst>
              <a:ext uri="{FF2B5EF4-FFF2-40B4-BE49-F238E27FC236}">
                <a16:creationId xmlns:a16="http://schemas.microsoft.com/office/drawing/2014/main" id="{6EDBE69E-ADFC-4EF7-9806-1435002CC0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3421" y="1635415"/>
            <a:ext cx="577366" cy="577366"/>
          </a:xfrm>
          <a:prstGeom prst="rect">
            <a:avLst/>
          </a:prstGeom>
        </p:spPr>
      </p:pic>
    </p:spTree>
    <p:extLst>
      <p:ext uri="{BB962C8B-B14F-4D97-AF65-F5344CB8AC3E}">
        <p14:creationId xmlns:p14="http://schemas.microsoft.com/office/powerpoint/2010/main" val="2191815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4968-6809-4947-8E59-062B04715F6D}"/>
              </a:ext>
            </a:extLst>
          </p:cNvPr>
          <p:cNvSpPr>
            <a:spLocks noGrp="1"/>
          </p:cNvSpPr>
          <p:nvPr>
            <p:ph type="title"/>
          </p:nvPr>
        </p:nvSpPr>
        <p:spPr/>
        <p:txBody>
          <a:bodyPr/>
          <a:lstStyle/>
          <a:p>
            <a:r>
              <a:rPr lang="en-ZA" dirty="0"/>
              <a:t>Device and connectivity: </a:t>
            </a:r>
          </a:p>
        </p:txBody>
      </p:sp>
      <p:sp>
        <p:nvSpPr>
          <p:cNvPr id="16" name="Rectangle 15">
            <a:extLst>
              <a:ext uri="{FF2B5EF4-FFF2-40B4-BE49-F238E27FC236}">
                <a16:creationId xmlns:a16="http://schemas.microsoft.com/office/drawing/2014/main" id="{8D7CE9DA-451B-433D-85FE-878D150B967F}"/>
              </a:ext>
            </a:extLst>
          </p:cNvPr>
          <p:cNvSpPr/>
          <p:nvPr/>
        </p:nvSpPr>
        <p:spPr>
          <a:xfrm>
            <a:off x="2237197" y="1910878"/>
            <a:ext cx="2736304" cy="433820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SUGGESTED </a:t>
            </a:r>
          </a:p>
          <a:p>
            <a:pPr algn="ctr"/>
            <a:r>
              <a:rPr lang="en-ZA" b="1" dirty="0">
                <a:latin typeface="Arial" panose="020B0604020202020204" pitchFamily="34" charset="0"/>
                <a:cs typeface="Arial" panose="020B0604020202020204" pitchFamily="34" charset="0"/>
              </a:rPr>
              <a:t>DEVICES </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OR</a:t>
            </a:r>
          </a:p>
          <a:p>
            <a:pPr algn="ctr"/>
            <a:endParaRPr lang="en-ZA"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AND</a:t>
            </a:r>
            <a:endParaRPr lang="en-ZA"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18" name="Graphic 17" descr="Computer">
            <a:extLst>
              <a:ext uri="{FF2B5EF4-FFF2-40B4-BE49-F238E27FC236}">
                <a16:creationId xmlns:a16="http://schemas.microsoft.com/office/drawing/2014/main" id="{2198BC07-F163-4005-BA6B-3446E00376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6709" y="3734032"/>
            <a:ext cx="1177280" cy="1177280"/>
          </a:xfrm>
          <a:prstGeom prst="rect">
            <a:avLst/>
          </a:prstGeom>
        </p:spPr>
      </p:pic>
      <p:pic>
        <p:nvPicPr>
          <p:cNvPr id="20" name="Graphic 19" descr="Laptop">
            <a:extLst>
              <a:ext uri="{FF2B5EF4-FFF2-40B4-BE49-F238E27FC236}">
                <a16:creationId xmlns:a16="http://schemas.microsoft.com/office/drawing/2014/main" id="{8AF15186-ABB6-481F-BC4F-623B8E7428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7080" y="2635963"/>
            <a:ext cx="1177280" cy="1177280"/>
          </a:xfrm>
          <a:prstGeom prst="rect">
            <a:avLst/>
          </a:prstGeom>
        </p:spPr>
      </p:pic>
      <p:sp>
        <p:nvSpPr>
          <p:cNvPr id="22" name="Rectangle 21">
            <a:extLst>
              <a:ext uri="{FF2B5EF4-FFF2-40B4-BE49-F238E27FC236}">
                <a16:creationId xmlns:a16="http://schemas.microsoft.com/office/drawing/2014/main" id="{CB4A7790-198B-4B3D-B3B6-DDB76AF4200F}"/>
              </a:ext>
            </a:extLst>
          </p:cNvPr>
          <p:cNvSpPr/>
          <p:nvPr/>
        </p:nvSpPr>
        <p:spPr>
          <a:xfrm>
            <a:off x="5113030" y="1922645"/>
            <a:ext cx="4295338" cy="13019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latin typeface="Arial" panose="020B0604020202020204" pitchFamily="34" charset="0"/>
              <a:cs typeface="Arial" panose="020B0604020202020204" pitchFamily="34" charset="0"/>
            </a:endParaRPr>
          </a:p>
          <a:p>
            <a:pPr algn="ctr"/>
            <a:endParaRPr lang="en-ZA" b="1" dirty="0">
              <a:latin typeface="Arial" panose="020B0604020202020204" pitchFamily="34" charset="0"/>
              <a:cs typeface="Arial" panose="020B0604020202020204" pitchFamily="34" charset="0"/>
            </a:endParaRPr>
          </a:p>
          <a:p>
            <a:pPr algn="ctr"/>
            <a:r>
              <a:rPr lang="en-ZA" sz="1600" b="1" dirty="0">
                <a:latin typeface="Arial" panose="020B0604020202020204" pitchFamily="34" charset="0"/>
                <a:cs typeface="Arial" panose="020B0604020202020204" pitchFamily="34" charset="0"/>
              </a:rPr>
              <a:t>DEVICE MUST HAVE A CAMERA OR A LINKED CAMERA WITH VIDEO CAPABILITIES.</a:t>
            </a:r>
          </a:p>
          <a:p>
            <a:pPr algn="ct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24" name="Graphic 23" descr="Web cam">
            <a:extLst>
              <a:ext uri="{FF2B5EF4-FFF2-40B4-BE49-F238E27FC236}">
                <a16:creationId xmlns:a16="http://schemas.microsoft.com/office/drawing/2014/main" id="{D9128F41-B029-4D99-A3FD-0553359683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4072" y="2492896"/>
            <a:ext cx="720080" cy="720080"/>
          </a:xfrm>
          <a:prstGeom prst="rect">
            <a:avLst/>
          </a:prstGeom>
        </p:spPr>
      </p:pic>
      <p:sp>
        <p:nvSpPr>
          <p:cNvPr id="26" name="Rectangle 25">
            <a:extLst>
              <a:ext uri="{FF2B5EF4-FFF2-40B4-BE49-F238E27FC236}">
                <a16:creationId xmlns:a16="http://schemas.microsoft.com/office/drawing/2014/main" id="{123C8D55-F7B8-4938-9A79-3C4685FF82F8}"/>
              </a:ext>
            </a:extLst>
          </p:cNvPr>
          <p:cNvSpPr/>
          <p:nvPr/>
        </p:nvSpPr>
        <p:spPr>
          <a:xfrm>
            <a:off x="5113030" y="3429001"/>
            <a:ext cx="4295338" cy="13019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CONNECTIVITY (MINIMUM 3G).</a:t>
            </a:r>
          </a:p>
          <a:p>
            <a:pPr algn="ct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28" name="Graphic 27" descr="Cloud Computing">
            <a:extLst>
              <a:ext uri="{FF2B5EF4-FFF2-40B4-BE49-F238E27FC236}">
                <a16:creationId xmlns:a16="http://schemas.microsoft.com/office/drawing/2014/main" id="{357A8D49-3C12-4F9A-A929-C2638F98EB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4072" y="3933056"/>
            <a:ext cx="787344" cy="787344"/>
          </a:xfrm>
          <a:prstGeom prst="rect">
            <a:avLst/>
          </a:prstGeom>
        </p:spPr>
      </p:pic>
      <p:sp>
        <p:nvSpPr>
          <p:cNvPr id="30" name="Rectangle 29">
            <a:extLst>
              <a:ext uri="{FF2B5EF4-FFF2-40B4-BE49-F238E27FC236}">
                <a16:creationId xmlns:a16="http://schemas.microsoft.com/office/drawing/2014/main" id="{A83A2D61-099B-4DDE-A5C4-E0C06F036F24}"/>
              </a:ext>
            </a:extLst>
          </p:cNvPr>
          <p:cNvSpPr/>
          <p:nvPr/>
        </p:nvSpPr>
        <p:spPr>
          <a:xfrm>
            <a:off x="5113030" y="4935356"/>
            <a:ext cx="4295338" cy="13019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BROWSERS.</a:t>
            </a:r>
          </a:p>
          <a:p>
            <a:pPr algn="ct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1028" name="Picture 4" descr="Google reveals Chrome zero-day under active attacks | ZDNet">
            <a:extLst>
              <a:ext uri="{FF2B5EF4-FFF2-40B4-BE49-F238E27FC236}">
                <a16:creationId xmlns:a16="http://schemas.microsoft.com/office/drawing/2014/main" id="{A9680B6E-83E3-4AFB-B15E-ABC302CB55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59896" y="5395838"/>
            <a:ext cx="1568520" cy="8142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fox - Protect your life online with privacy-first products ...">
            <a:extLst>
              <a:ext uri="{FF2B5EF4-FFF2-40B4-BE49-F238E27FC236}">
                <a16:creationId xmlns:a16="http://schemas.microsoft.com/office/drawing/2014/main" id="{A015AC8B-20E8-43A1-9E57-4B51F51ABF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8048" y="5395838"/>
            <a:ext cx="1447492" cy="814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is pushing out its new Edge browser to Windows 7 and 8.1 ...">
            <a:extLst>
              <a:ext uri="{FF2B5EF4-FFF2-40B4-BE49-F238E27FC236}">
                <a16:creationId xmlns:a16="http://schemas.microsoft.com/office/drawing/2014/main" id="{7CD780E3-9E43-4CC9-A3BC-6402906BCD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3993" y="5395838"/>
            <a:ext cx="1445801" cy="81421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mart Phone">
            <a:extLst>
              <a:ext uri="{FF2B5EF4-FFF2-40B4-BE49-F238E27FC236}">
                <a16:creationId xmlns:a16="http://schemas.microsoft.com/office/drawing/2014/main" id="{15B10FAD-922F-41FD-BF9E-DB19F4EC87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8149" y="5221770"/>
            <a:ext cx="914400" cy="914400"/>
          </a:xfrm>
          <a:prstGeom prst="rect">
            <a:avLst/>
          </a:prstGeom>
        </p:spPr>
      </p:pic>
    </p:spTree>
    <p:extLst>
      <p:ext uri="{BB962C8B-B14F-4D97-AF65-F5344CB8AC3E}">
        <p14:creationId xmlns:p14="http://schemas.microsoft.com/office/powerpoint/2010/main" val="3448037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4857-E15C-4E01-BB2D-61E308C75AF9}"/>
              </a:ext>
            </a:extLst>
          </p:cNvPr>
          <p:cNvSpPr>
            <a:spLocks noGrp="1"/>
          </p:cNvSpPr>
          <p:nvPr>
            <p:ph type="title"/>
          </p:nvPr>
        </p:nvSpPr>
        <p:spPr/>
        <p:txBody>
          <a:bodyPr>
            <a:normAutofit/>
          </a:bodyPr>
          <a:lstStyle/>
          <a:p>
            <a:r>
              <a:rPr lang="en-ZA" dirty="0"/>
              <a:t>Where do you find the examination?</a:t>
            </a:r>
          </a:p>
        </p:txBody>
      </p:sp>
      <p:pic>
        <p:nvPicPr>
          <p:cNvPr id="6" name="Picture 5">
            <a:extLst>
              <a:ext uri="{FF2B5EF4-FFF2-40B4-BE49-F238E27FC236}">
                <a16:creationId xmlns:a16="http://schemas.microsoft.com/office/drawing/2014/main" id="{1B9A7ADF-99EE-4E1C-B6D7-0A8B84807639}"/>
              </a:ext>
            </a:extLst>
          </p:cNvPr>
          <p:cNvPicPr>
            <a:picLocks noChangeAspect="1"/>
          </p:cNvPicPr>
          <p:nvPr/>
        </p:nvPicPr>
        <p:blipFill>
          <a:blip r:embed="rId3"/>
          <a:stretch>
            <a:fillRect/>
          </a:stretch>
        </p:blipFill>
        <p:spPr>
          <a:xfrm>
            <a:off x="2502568" y="1404503"/>
            <a:ext cx="5658996" cy="2446076"/>
          </a:xfrm>
          <a:prstGeom prst="rect">
            <a:avLst/>
          </a:prstGeom>
        </p:spPr>
      </p:pic>
      <p:sp>
        <p:nvSpPr>
          <p:cNvPr id="13" name="Rectangle: Rounded Corners 12">
            <a:extLst>
              <a:ext uri="{FF2B5EF4-FFF2-40B4-BE49-F238E27FC236}">
                <a16:creationId xmlns:a16="http://schemas.microsoft.com/office/drawing/2014/main" id="{DD94725E-B96F-41E6-A153-675A72CBB595}"/>
              </a:ext>
            </a:extLst>
          </p:cNvPr>
          <p:cNvSpPr/>
          <p:nvPr/>
        </p:nvSpPr>
        <p:spPr>
          <a:xfrm>
            <a:off x="4547828" y="1545611"/>
            <a:ext cx="792088"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5" name="Straight Arrow Connector 14">
            <a:extLst>
              <a:ext uri="{FF2B5EF4-FFF2-40B4-BE49-F238E27FC236}">
                <a16:creationId xmlns:a16="http://schemas.microsoft.com/office/drawing/2014/main" id="{2E9CE65C-12CD-4BFE-99F2-7F9901884980}"/>
              </a:ext>
            </a:extLst>
          </p:cNvPr>
          <p:cNvCxnSpPr>
            <a:cxnSpLocks/>
          </p:cNvCxnSpPr>
          <p:nvPr/>
        </p:nvCxnSpPr>
        <p:spPr>
          <a:xfrm flipH="1">
            <a:off x="4259796" y="2174310"/>
            <a:ext cx="684076" cy="115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9F4F4B-9A6B-413E-A4C0-41899AB04C8F}"/>
              </a:ext>
            </a:extLst>
          </p:cNvPr>
          <p:cNvSpPr txBox="1"/>
          <p:nvPr/>
        </p:nvSpPr>
        <p:spPr>
          <a:xfrm>
            <a:off x="4007768" y="1231294"/>
            <a:ext cx="4572000" cy="400110"/>
          </a:xfrm>
          <a:prstGeom prst="rect">
            <a:avLst/>
          </a:prstGeom>
          <a:noFill/>
        </p:spPr>
        <p:txBody>
          <a:bodyPr wrap="square">
            <a:spAutoFit/>
          </a:bodyPr>
          <a:lstStyle/>
          <a:p>
            <a:r>
              <a:rPr lang="en-ZA" sz="2000" dirty="0">
                <a:solidFill>
                  <a:schemeClr val="bg1"/>
                </a:solidFill>
              </a:rPr>
              <a:t>https://www.sapc.za.org/</a:t>
            </a:r>
          </a:p>
        </p:txBody>
      </p:sp>
      <p:pic>
        <p:nvPicPr>
          <p:cNvPr id="11" name="Picture 10">
            <a:extLst>
              <a:ext uri="{FF2B5EF4-FFF2-40B4-BE49-F238E27FC236}">
                <a16:creationId xmlns:a16="http://schemas.microsoft.com/office/drawing/2014/main" id="{9FB6DCAB-23E9-3C6E-625E-91FD697BACD9}"/>
              </a:ext>
            </a:extLst>
          </p:cNvPr>
          <p:cNvPicPr>
            <a:picLocks noChangeAspect="1"/>
          </p:cNvPicPr>
          <p:nvPr/>
        </p:nvPicPr>
        <p:blipFill>
          <a:blip r:embed="rId4"/>
          <a:stretch>
            <a:fillRect/>
          </a:stretch>
        </p:blipFill>
        <p:spPr>
          <a:xfrm>
            <a:off x="2502568" y="3753946"/>
            <a:ext cx="6232357" cy="2446076"/>
          </a:xfrm>
          <a:prstGeom prst="rect">
            <a:avLst/>
          </a:prstGeom>
        </p:spPr>
      </p:pic>
    </p:spTree>
    <p:extLst>
      <p:ext uri="{BB962C8B-B14F-4D97-AF65-F5344CB8AC3E}">
        <p14:creationId xmlns:p14="http://schemas.microsoft.com/office/powerpoint/2010/main" val="2700862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BD2811-4DBF-4C7A-9BD4-F010BF6EC2DC}"/>
              </a:ext>
            </a:extLst>
          </p:cNvPr>
          <p:cNvPicPr>
            <a:picLocks noChangeAspect="1"/>
          </p:cNvPicPr>
          <p:nvPr/>
        </p:nvPicPr>
        <p:blipFill>
          <a:blip r:embed="rId3"/>
          <a:stretch>
            <a:fillRect/>
          </a:stretch>
        </p:blipFill>
        <p:spPr>
          <a:xfrm>
            <a:off x="870737" y="2132856"/>
            <a:ext cx="1858522" cy="2520280"/>
          </a:xfrm>
          <a:prstGeom prst="rect">
            <a:avLst/>
          </a:prstGeom>
        </p:spPr>
      </p:pic>
      <p:cxnSp>
        <p:nvCxnSpPr>
          <p:cNvPr id="14" name="Straight Arrow Connector 13">
            <a:extLst>
              <a:ext uri="{FF2B5EF4-FFF2-40B4-BE49-F238E27FC236}">
                <a16:creationId xmlns:a16="http://schemas.microsoft.com/office/drawing/2014/main" id="{0C0CCD78-5096-4E9E-A2F1-5C3277FE81E9}"/>
              </a:ext>
            </a:extLst>
          </p:cNvPr>
          <p:cNvCxnSpPr>
            <a:cxnSpLocks/>
          </p:cNvCxnSpPr>
          <p:nvPr/>
        </p:nvCxnSpPr>
        <p:spPr>
          <a:xfrm>
            <a:off x="5601944" y="3068960"/>
            <a:ext cx="494056"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AF99D5B-7249-46DC-9494-9D01BF3AFEE0}"/>
              </a:ext>
            </a:extLst>
          </p:cNvPr>
          <p:cNvCxnSpPr>
            <a:cxnSpLocks/>
          </p:cNvCxnSpPr>
          <p:nvPr/>
        </p:nvCxnSpPr>
        <p:spPr>
          <a:xfrm>
            <a:off x="7904940" y="3068960"/>
            <a:ext cx="54152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pic>
        <p:nvPicPr>
          <p:cNvPr id="22" name="Graphic 21" descr="Badge 3">
            <a:extLst>
              <a:ext uri="{FF2B5EF4-FFF2-40B4-BE49-F238E27FC236}">
                <a16:creationId xmlns:a16="http://schemas.microsoft.com/office/drawing/2014/main" id="{72ED987D-F6CC-410E-83A5-BE47EF1EA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6293" y="1207026"/>
            <a:ext cx="914400" cy="914400"/>
          </a:xfrm>
          <a:prstGeom prst="rect">
            <a:avLst/>
          </a:prstGeom>
        </p:spPr>
      </p:pic>
      <p:pic>
        <p:nvPicPr>
          <p:cNvPr id="24" name="Graphic 23" descr="Badge 1">
            <a:extLst>
              <a:ext uri="{FF2B5EF4-FFF2-40B4-BE49-F238E27FC236}">
                <a16:creationId xmlns:a16="http://schemas.microsoft.com/office/drawing/2014/main" id="{010C38C4-B290-4224-82D2-2314C0A6F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092" y="1256594"/>
            <a:ext cx="914400" cy="914400"/>
          </a:xfrm>
          <a:prstGeom prst="rect">
            <a:avLst/>
          </a:prstGeom>
        </p:spPr>
      </p:pic>
      <p:pic>
        <p:nvPicPr>
          <p:cNvPr id="28" name="Graphic 27" descr="Badge">
            <a:extLst>
              <a:ext uri="{FF2B5EF4-FFF2-40B4-BE49-F238E27FC236}">
                <a16:creationId xmlns:a16="http://schemas.microsoft.com/office/drawing/2014/main" id="{46BF9128-EC41-452E-9964-6041CD3767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9061" y="1234524"/>
            <a:ext cx="914400" cy="914400"/>
          </a:xfrm>
          <a:prstGeom prst="rect">
            <a:avLst/>
          </a:prstGeom>
        </p:spPr>
      </p:pic>
      <p:pic>
        <p:nvPicPr>
          <p:cNvPr id="3" name="Picture 2">
            <a:extLst>
              <a:ext uri="{FF2B5EF4-FFF2-40B4-BE49-F238E27FC236}">
                <a16:creationId xmlns:a16="http://schemas.microsoft.com/office/drawing/2014/main" id="{08F24DF5-97EF-4F5D-86B8-5BD0B1BF2375}"/>
              </a:ext>
            </a:extLst>
          </p:cNvPr>
          <p:cNvPicPr>
            <a:picLocks noChangeAspect="1"/>
          </p:cNvPicPr>
          <p:nvPr/>
        </p:nvPicPr>
        <p:blipFill>
          <a:blip r:embed="rId10"/>
          <a:stretch>
            <a:fillRect/>
          </a:stretch>
        </p:blipFill>
        <p:spPr>
          <a:xfrm>
            <a:off x="3525494" y="2121426"/>
            <a:ext cx="2076450" cy="3486150"/>
          </a:xfrm>
          <a:prstGeom prst="rect">
            <a:avLst/>
          </a:prstGeom>
        </p:spPr>
      </p:pic>
      <p:cxnSp>
        <p:nvCxnSpPr>
          <p:cNvPr id="17" name="Straight Arrow Connector 16">
            <a:extLst>
              <a:ext uri="{FF2B5EF4-FFF2-40B4-BE49-F238E27FC236}">
                <a16:creationId xmlns:a16="http://schemas.microsoft.com/office/drawing/2014/main" id="{8CB2B89C-3101-416D-98D0-AAB4377B2040}"/>
              </a:ext>
            </a:extLst>
          </p:cNvPr>
          <p:cNvCxnSpPr>
            <a:cxnSpLocks/>
          </p:cNvCxnSpPr>
          <p:nvPr/>
        </p:nvCxnSpPr>
        <p:spPr>
          <a:xfrm>
            <a:off x="2729259" y="2985077"/>
            <a:ext cx="595833"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itle 3">
            <a:extLst>
              <a:ext uri="{FF2B5EF4-FFF2-40B4-BE49-F238E27FC236}">
                <a16:creationId xmlns:a16="http://schemas.microsoft.com/office/drawing/2014/main" id="{B30582B6-27D9-4F64-B251-67D79D418E3A}"/>
              </a:ext>
            </a:extLst>
          </p:cNvPr>
          <p:cNvSpPr>
            <a:spLocks noGrp="1"/>
          </p:cNvSpPr>
          <p:nvPr>
            <p:ph type="title"/>
          </p:nvPr>
        </p:nvSpPr>
        <p:spPr>
          <a:xfrm>
            <a:off x="1390593" y="458952"/>
            <a:ext cx="9931400" cy="775417"/>
          </a:xfrm>
        </p:spPr>
        <p:txBody>
          <a:bodyPr/>
          <a:lstStyle/>
          <a:p>
            <a:r>
              <a:rPr lang="en-ZA" dirty="0"/>
              <a:t>Examination Platform Overview:</a:t>
            </a:r>
          </a:p>
        </p:txBody>
      </p:sp>
      <p:pic>
        <p:nvPicPr>
          <p:cNvPr id="23" name="Content Placeholder 22">
            <a:extLst>
              <a:ext uri="{FF2B5EF4-FFF2-40B4-BE49-F238E27FC236}">
                <a16:creationId xmlns:a16="http://schemas.microsoft.com/office/drawing/2014/main" id="{ED50B2CB-0C6C-FDBD-0E80-F5C6792D48B4}"/>
              </a:ext>
            </a:extLst>
          </p:cNvPr>
          <p:cNvPicPr>
            <a:picLocks noGrp="1" noChangeAspect="1"/>
          </p:cNvPicPr>
          <p:nvPr>
            <p:ph sz="half" idx="1"/>
          </p:nvPr>
        </p:nvPicPr>
        <p:blipFill>
          <a:blip r:embed="rId11"/>
          <a:stretch>
            <a:fillRect/>
          </a:stretch>
        </p:blipFill>
        <p:spPr>
          <a:xfrm>
            <a:off x="8627681" y="2003886"/>
            <a:ext cx="2402212" cy="4351338"/>
          </a:xfrm>
          <a:prstGeom prst="rect">
            <a:avLst/>
          </a:prstGeom>
        </p:spPr>
      </p:pic>
      <p:sp>
        <p:nvSpPr>
          <p:cNvPr id="6" name="TextBox 5">
            <a:extLst>
              <a:ext uri="{FF2B5EF4-FFF2-40B4-BE49-F238E27FC236}">
                <a16:creationId xmlns:a16="http://schemas.microsoft.com/office/drawing/2014/main" id="{4468AF09-E30E-4C30-9E5D-689CCE10252B}"/>
              </a:ext>
            </a:extLst>
          </p:cNvPr>
          <p:cNvSpPr txBox="1"/>
          <p:nvPr/>
        </p:nvSpPr>
        <p:spPr>
          <a:xfrm>
            <a:off x="1096027" y="4712351"/>
            <a:ext cx="194421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Same</a:t>
            </a: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as SAPC secure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ID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Password </a:t>
            </a:r>
          </a:p>
        </p:txBody>
      </p:sp>
      <p:sp>
        <p:nvSpPr>
          <p:cNvPr id="8" name="TextBox 7">
            <a:extLst>
              <a:ext uri="{FF2B5EF4-FFF2-40B4-BE49-F238E27FC236}">
                <a16:creationId xmlns:a16="http://schemas.microsoft.com/office/drawing/2014/main" id="{04002D66-CDFB-4C3A-BB95-02EC83B0E29B}"/>
              </a:ext>
            </a:extLst>
          </p:cNvPr>
          <p:cNvSpPr txBox="1"/>
          <p:nvPr/>
        </p:nvSpPr>
        <p:spPr>
          <a:xfrm>
            <a:off x="3657728" y="5491888"/>
            <a:ext cx="1944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Cell number and email  on register system</a:t>
            </a:r>
          </a:p>
        </p:txBody>
      </p:sp>
      <p:pic>
        <p:nvPicPr>
          <p:cNvPr id="16" name="Picture 15" descr="A close up of a logo&#10;&#10;Description automatically generated">
            <a:extLst>
              <a:ext uri="{FF2B5EF4-FFF2-40B4-BE49-F238E27FC236}">
                <a16:creationId xmlns:a16="http://schemas.microsoft.com/office/drawing/2014/main" id="{60E0F3D8-3B44-FA45-501B-35BFCD4D36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8213" y="2677490"/>
            <a:ext cx="1520181" cy="541946"/>
          </a:xfrm>
          <a:prstGeom prst="rect">
            <a:avLst/>
          </a:prstGeom>
        </p:spPr>
      </p:pic>
      <p:pic>
        <p:nvPicPr>
          <p:cNvPr id="27" name="Picture 26" descr="A close up of a logo&#10;&#10;Description automatically generated">
            <a:extLst>
              <a:ext uri="{FF2B5EF4-FFF2-40B4-BE49-F238E27FC236}">
                <a16:creationId xmlns:a16="http://schemas.microsoft.com/office/drawing/2014/main" id="{856A67A7-6D0C-4071-4AEC-3BD7AC1C41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3061" y="3421188"/>
            <a:ext cx="1520181" cy="541946"/>
          </a:xfrm>
          <a:prstGeom prst="rect">
            <a:avLst/>
          </a:prstGeom>
        </p:spPr>
      </p:pic>
      <p:pic>
        <p:nvPicPr>
          <p:cNvPr id="29" name="Picture 28" descr="A close up of a logo&#10;&#10;Description automatically generated">
            <a:extLst>
              <a:ext uri="{FF2B5EF4-FFF2-40B4-BE49-F238E27FC236}">
                <a16:creationId xmlns:a16="http://schemas.microsoft.com/office/drawing/2014/main" id="{7968E58A-C7DE-C920-16F1-5AF51510D4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7406" y="4218133"/>
            <a:ext cx="1520181" cy="541946"/>
          </a:xfrm>
          <a:prstGeom prst="rect">
            <a:avLst/>
          </a:prstGeom>
        </p:spPr>
      </p:pic>
      <p:pic>
        <p:nvPicPr>
          <p:cNvPr id="30" name="Picture 29" descr="A close up of a logo&#10;&#10;Description automatically generated">
            <a:extLst>
              <a:ext uri="{FF2B5EF4-FFF2-40B4-BE49-F238E27FC236}">
                <a16:creationId xmlns:a16="http://schemas.microsoft.com/office/drawing/2014/main" id="{22916268-58CD-8CEC-2403-95D9E6D42F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0588" y="5109028"/>
            <a:ext cx="1520181" cy="541946"/>
          </a:xfrm>
          <a:prstGeom prst="rect">
            <a:avLst/>
          </a:prstGeom>
        </p:spPr>
      </p:pic>
      <p:pic>
        <p:nvPicPr>
          <p:cNvPr id="26" name="Graphic 25" descr="Badge 4">
            <a:extLst>
              <a:ext uri="{FF2B5EF4-FFF2-40B4-BE49-F238E27FC236}">
                <a16:creationId xmlns:a16="http://schemas.microsoft.com/office/drawing/2014/main" id="{6C6A4295-0B3A-4A6A-AD24-A89391E88F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10476" y="1278193"/>
            <a:ext cx="914400" cy="914400"/>
          </a:xfrm>
          <a:prstGeom prst="rect">
            <a:avLst/>
          </a:prstGeom>
        </p:spPr>
      </p:pic>
    </p:spTree>
    <p:extLst>
      <p:ext uri="{BB962C8B-B14F-4D97-AF65-F5344CB8AC3E}">
        <p14:creationId xmlns:p14="http://schemas.microsoft.com/office/powerpoint/2010/main" val="1749823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80070-F735-C080-BEFD-EABC5D06BF84}"/>
              </a:ext>
            </a:extLst>
          </p:cNvPr>
          <p:cNvPicPr>
            <a:picLocks noChangeAspect="1"/>
          </p:cNvPicPr>
          <p:nvPr/>
        </p:nvPicPr>
        <p:blipFill>
          <a:blip r:embed="rId3"/>
          <a:stretch>
            <a:fillRect/>
          </a:stretch>
        </p:blipFill>
        <p:spPr>
          <a:xfrm>
            <a:off x="3411595" y="2163615"/>
            <a:ext cx="1957830" cy="4067174"/>
          </a:xfrm>
          <a:prstGeom prst="rect">
            <a:avLst/>
          </a:prstGeom>
        </p:spPr>
      </p:pic>
      <p:cxnSp>
        <p:nvCxnSpPr>
          <p:cNvPr id="14" name="Straight Arrow Connector 13">
            <a:extLst>
              <a:ext uri="{FF2B5EF4-FFF2-40B4-BE49-F238E27FC236}">
                <a16:creationId xmlns:a16="http://schemas.microsoft.com/office/drawing/2014/main" id="{0C0CCD78-5096-4E9E-A2F1-5C3277FE81E9}"/>
              </a:ext>
            </a:extLst>
          </p:cNvPr>
          <p:cNvCxnSpPr>
            <a:cxnSpLocks/>
          </p:cNvCxnSpPr>
          <p:nvPr/>
        </p:nvCxnSpPr>
        <p:spPr>
          <a:xfrm>
            <a:off x="5557933" y="3084860"/>
            <a:ext cx="46558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AF99D5B-7249-46DC-9494-9D01BF3AFEE0}"/>
              </a:ext>
            </a:extLst>
          </p:cNvPr>
          <p:cNvCxnSpPr>
            <a:cxnSpLocks/>
          </p:cNvCxnSpPr>
          <p:nvPr/>
        </p:nvCxnSpPr>
        <p:spPr>
          <a:xfrm>
            <a:off x="8502587" y="3065759"/>
            <a:ext cx="391886"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pic>
        <p:nvPicPr>
          <p:cNvPr id="22" name="Graphic 21" descr="Badge 7 outline">
            <a:extLst>
              <a:ext uri="{FF2B5EF4-FFF2-40B4-BE49-F238E27FC236}">
                <a16:creationId xmlns:a16="http://schemas.microsoft.com/office/drawing/2014/main" id="{72ED987D-F6CC-410E-83A5-BE47EF1EA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23886" y="1207026"/>
            <a:ext cx="914400" cy="914400"/>
          </a:xfrm>
          <a:prstGeom prst="rect">
            <a:avLst/>
          </a:prstGeom>
        </p:spPr>
      </p:pic>
      <p:pic>
        <p:nvPicPr>
          <p:cNvPr id="24" name="Graphic 23" descr="Badge 5 outline">
            <a:extLst>
              <a:ext uri="{FF2B5EF4-FFF2-40B4-BE49-F238E27FC236}">
                <a16:creationId xmlns:a16="http://schemas.microsoft.com/office/drawing/2014/main" id="{010C38C4-B290-4224-82D2-2314C0A6F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933" y="1218456"/>
            <a:ext cx="914400" cy="914400"/>
          </a:xfrm>
          <a:prstGeom prst="rect">
            <a:avLst/>
          </a:prstGeom>
        </p:spPr>
      </p:pic>
      <p:pic>
        <p:nvPicPr>
          <p:cNvPr id="26" name="Graphic 25" descr="Badge 8 outline">
            <a:extLst>
              <a:ext uri="{FF2B5EF4-FFF2-40B4-BE49-F238E27FC236}">
                <a16:creationId xmlns:a16="http://schemas.microsoft.com/office/drawing/2014/main" id="{6C6A4295-0B3A-4A6A-AD24-A89391E88F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400988" y="1207026"/>
            <a:ext cx="914400" cy="914400"/>
          </a:xfrm>
          <a:prstGeom prst="rect">
            <a:avLst/>
          </a:prstGeom>
        </p:spPr>
      </p:pic>
      <p:pic>
        <p:nvPicPr>
          <p:cNvPr id="28" name="Graphic 27" descr="Badge 6 outline">
            <a:extLst>
              <a:ext uri="{FF2B5EF4-FFF2-40B4-BE49-F238E27FC236}">
                <a16:creationId xmlns:a16="http://schemas.microsoft.com/office/drawing/2014/main" id="{46BF9128-EC41-452E-9964-6041CD3767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933310" y="1257266"/>
            <a:ext cx="914400" cy="914400"/>
          </a:xfrm>
          <a:prstGeom prst="rect">
            <a:avLst/>
          </a:prstGeom>
        </p:spPr>
      </p:pic>
      <p:cxnSp>
        <p:nvCxnSpPr>
          <p:cNvPr id="17" name="Straight Arrow Connector 16">
            <a:extLst>
              <a:ext uri="{FF2B5EF4-FFF2-40B4-BE49-F238E27FC236}">
                <a16:creationId xmlns:a16="http://schemas.microsoft.com/office/drawing/2014/main" id="{8CB2B89C-3101-416D-98D0-AAB4377B2040}"/>
              </a:ext>
            </a:extLst>
          </p:cNvPr>
          <p:cNvCxnSpPr>
            <a:cxnSpLocks/>
          </p:cNvCxnSpPr>
          <p:nvPr/>
        </p:nvCxnSpPr>
        <p:spPr>
          <a:xfrm>
            <a:off x="2797338" y="3065759"/>
            <a:ext cx="41363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itle 3">
            <a:extLst>
              <a:ext uri="{FF2B5EF4-FFF2-40B4-BE49-F238E27FC236}">
                <a16:creationId xmlns:a16="http://schemas.microsoft.com/office/drawing/2014/main" id="{B30582B6-27D9-4F64-B251-67D79D418E3A}"/>
              </a:ext>
            </a:extLst>
          </p:cNvPr>
          <p:cNvSpPr>
            <a:spLocks noGrp="1"/>
          </p:cNvSpPr>
          <p:nvPr>
            <p:ph type="title"/>
          </p:nvPr>
        </p:nvSpPr>
        <p:spPr/>
        <p:txBody>
          <a:bodyPr>
            <a:normAutofit/>
          </a:bodyPr>
          <a:lstStyle/>
          <a:p>
            <a:r>
              <a:rPr lang="en-ZA" dirty="0"/>
              <a:t>Examination Platform Overview:</a:t>
            </a:r>
          </a:p>
        </p:txBody>
      </p:sp>
      <p:pic>
        <p:nvPicPr>
          <p:cNvPr id="10" name="Content Placeholder 4">
            <a:extLst>
              <a:ext uri="{FF2B5EF4-FFF2-40B4-BE49-F238E27FC236}">
                <a16:creationId xmlns:a16="http://schemas.microsoft.com/office/drawing/2014/main" id="{44BC4F59-DCD6-7838-F3D7-218EC25C2D48}"/>
              </a:ext>
            </a:extLst>
          </p:cNvPr>
          <p:cNvPicPr>
            <a:picLocks noGrp="1" noChangeAspect="1"/>
          </p:cNvPicPr>
          <p:nvPr>
            <p:ph sz="half" idx="1"/>
          </p:nvPr>
        </p:nvPicPr>
        <p:blipFill>
          <a:blip r:embed="rId12"/>
          <a:stretch>
            <a:fillRect/>
          </a:stretch>
        </p:blipFill>
        <p:spPr>
          <a:xfrm>
            <a:off x="176130" y="2218608"/>
            <a:ext cx="2638425" cy="4067175"/>
          </a:xfrm>
        </p:spPr>
      </p:pic>
      <p:pic>
        <p:nvPicPr>
          <p:cNvPr id="13" name="Picture 12">
            <a:extLst>
              <a:ext uri="{FF2B5EF4-FFF2-40B4-BE49-F238E27FC236}">
                <a16:creationId xmlns:a16="http://schemas.microsoft.com/office/drawing/2014/main" id="{91914390-E10E-10A7-1D33-2189A74F11AD}"/>
              </a:ext>
            </a:extLst>
          </p:cNvPr>
          <p:cNvPicPr>
            <a:picLocks noChangeAspect="1"/>
          </p:cNvPicPr>
          <p:nvPr/>
        </p:nvPicPr>
        <p:blipFill>
          <a:blip r:embed="rId13"/>
          <a:stretch>
            <a:fillRect/>
          </a:stretch>
        </p:blipFill>
        <p:spPr>
          <a:xfrm>
            <a:off x="6168574" y="2121426"/>
            <a:ext cx="2194002" cy="4642560"/>
          </a:xfrm>
          <a:prstGeom prst="rect">
            <a:avLst/>
          </a:prstGeom>
        </p:spPr>
      </p:pic>
      <p:pic>
        <p:nvPicPr>
          <p:cNvPr id="16" name="Picture 15">
            <a:extLst>
              <a:ext uri="{FF2B5EF4-FFF2-40B4-BE49-F238E27FC236}">
                <a16:creationId xmlns:a16="http://schemas.microsoft.com/office/drawing/2014/main" id="{5B2AE2C3-42D5-E437-3217-AB1CC6176D9E}"/>
              </a:ext>
            </a:extLst>
          </p:cNvPr>
          <p:cNvPicPr>
            <a:picLocks noChangeAspect="1"/>
          </p:cNvPicPr>
          <p:nvPr/>
        </p:nvPicPr>
        <p:blipFill>
          <a:blip r:embed="rId14"/>
          <a:stretch>
            <a:fillRect/>
          </a:stretch>
        </p:blipFill>
        <p:spPr>
          <a:xfrm>
            <a:off x="8916214" y="2150738"/>
            <a:ext cx="2437586" cy="4244169"/>
          </a:xfrm>
          <a:prstGeom prst="rect">
            <a:avLst/>
          </a:prstGeom>
        </p:spPr>
      </p:pic>
    </p:spTree>
    <p:extLst>
      <p:ext uri="{BB962C8B-B14F-4D97-AF65-F5344CB8AC3E}">
        <p14:creationId xmlns:p14="http://schemas.microsoft.com/office/powerpoint/2010/main" val="3983282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8380" y="1866490"/>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45698" y="2293325"/>
            <a:ext cx="7962682" cy="297169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STEPS TO LOGIN AND ACCESS THE EXAMINATION PLATFORM ON THE SAPC WEBSITE:</a:t>
            </a:r>
            <a:endParaRPr kumimoji="0" lang="en-ZA"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2561942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412FC8-8166-4919-873C-6F3F57EE438A}"/>
              </a:ext>
            </a:extLst>
          </p:cNvPr>
          <p:cNvSpPr>
            <a:spLocks noGrp="1"/>
          </p:cNvSpPr>
          <p:nvPr>
            <p:ph type="title"/>
          </p:nvPr>
        </p:nvSpPr>
        <p:spPr/>
        <p:txBody>
          <a:bodyPr>
            <a:normAutofit/>
          </a:bodyPr>
          <a:lstStyle/>
          <a:p>
            <a:r>
              <a:rPr lang="en-US" dirty="0">
                <a:solidFill>
                  <a:srgbClr val="002060"/>
                </a:solidFill>
              </a:rPr>
              <a:t>Step </a:t>
            </a:r>
            <a:r>
              <a:rPr lang="en-US" b="1" dirty="0">
                <a:solidFill>
                  <a:srgbClr val="002060"/>
                </a:solidFill>
                <a:latin typeface="Arial" panose="020B0604020202020204" pitchFamily="34" charset="0"/>
                <a:cs typeface="Arial" panose="020B0604020202020204" pitchFamily="34" charset="0"/>
              </a:rPr>
              <a:t>1</a:t>
            </a:r>
            <a:r>
              <a:rPr lang="en-US" dirty="0">
                <a:solidFill>
                  <a:srgbClr val="002060"/>
                </a:solidFill>
              </a:rPr>
              <a:t>: Log into the SAPC website:</a:t>
            </a:r>
            <a:endParaRPr lang="en-ZA" dirty="0">
              <a:solidFill>
                <a:srgbClr val="002060"/>
              </a:solidFill>
            </a:endParaRPr>
          </a:p>
        </p:txBody>
      </p:sp>
      <p:pic>
        <p:nvPicPr>
          <p:cNvPr id="6" name="Picture 5" descr="A close-up of a computer&#10;&#10;Description automatically generated">
            <a:extLst>
              <a:ext uri="{FF2B5EF4-FFF2-40B4-BE49-F238E27FC236}">
                <a16:creationId xmlns:a16="http://schemas.microsoft.com/office/drawing/2014/main" id="{36F99B6D-E9D5-4900-AD6A-0B9708D56E62}"/>
              </a:ext>
            </a:extLst>
          </p:cNvPr>
          <p:cNvPicPr>
            <a:picLocks noChangeAspect="1"/>
          </p:cNvPicPr>
          <p:nvPr/>
        </p:nvPicPr>
        <p:blipFill rotWithShape="1">
          <a:blip r:embed="rId3"/>
          <a:srcRect r="14746"/>
          <a:stretch/>
        </p:blipFill>
        <p:spPr>
          <a:xfrm>
            <a:off x="5728912" y="1582873"/>
            <a:ext cx="6463087" cy="366435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7" name="Content Placeholder 6">
            <a:extLst>
              <a:ext uri="{FF2B5EF4-FFF2-40B4-BE49-F238E27FC236}">
                <a16:creationId xmlns:a16="http://schemas.microsoft.com/office/drawing/2014/main" id="{CC7978D5-71A4-4311-8078-AAE62453CC4A}"/>
              </a:ext>
            </a:extLst>
          </p:cNvPr>
          <p:cNvSpPr txBox="1">
            <a:spLocks/>
          </p:cNvSpPr>
          <p:nvPr/>
        </p:nvSpPr>
        <p:spPr>
          <a:xfrm>
            <a:off x="601579" y="1772382"/>
            <a:ext cx="5127333" cy="4273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5"/>
              </a:spcBef>
            </a:pPr>
            <a:endParaRPr lang="en-US" sz="2000" dirty="0"/>
          </a:p>
          <a:p>
            <a:pPr marL="254000">
              <a:spcBef>
                <a:spcPts val="460"/>
              </a:spcBef>
            </a:pPr>
            <a:r>
              <a:rPr lang="en-US" sz="2000" dirty="0"/>
              <a:t>Preferably</a:t>
            </a:r>
            <a:r>
              <a:rPr lang="en-US" sz="2000" spc="-70" dirty="0"/>
              <a:t> </a:t>
            </a:r>
            <a:r>
              <a:rPr lang="en-US" sz="2000" dirty="0"/>
              <a:t>use</a:t>
            </a:r>
            <a:r>
              <a:rPr lang="en-US" sz="2000" spc="-70" dirty="0"/>
              <a:t> </a:t>
            </a:r>
            <a:r>
              <a:rPr lang="en-US" sz="2000" dirty="0"/>
              <a:t>the</a:t>
            </a:r>
            <a:r>
              <a:rPr lang="en-US" sz="2000" spc="-70" dirty="0"/>
              <a:t> </a:t>
            </a:r>
            <a:r>
              <a:rPr lang="en-US" sz="2000" dirty="0"/>
              <a:t>following</a:t>
            </a:r>
            <a:r>
              <a:rPr lang="en-US" sz="2000" spc="-75" dirty="0"/>
              <a:t> </a:t>
            </a:r>
            <a:r>
              <a:rPr lang="en-US" sz="2000" dirty="0"/>
              <a:t>browsers;</a:t>
            </a:r>
            <a:r>
              <a:rPr lang="en-US" sz="2000" spc="-70" dirty="0"/>
              <a:t> </a:t>
            </a:r>
            <a:r>
              <a:rPr lang="en-US" sz="2000" dirty="0"/>
              <a:t>Google</a:t>
            </a:r>
            <a:r>
              <a:rPr lang="en-US" sz="2000" spc="-70" dirty="0"/>
              <a:t> </a:t>
            </a:r>
            <a:r>
              <a:rPr lang="en-US" sz="2000" dirty="0"/>
              <a:t>Chrome/Firefox/Microsoft</a:t>
            </a:r>
            <a:r>
              <a:rPr lang="en-US" sz="2000" spc="-75" dirty="0"/>
              <a:t> </a:t>
            </a:r>
            <a:r>
              <a:rPr lang="en-US" sz="2000" spc="-20" dirty="0"/>
              <a:t>Edge.</a:t>
            </a:r>
          </a:p>
          <a:p>
            <a:pPr marL="254000">
              <a:spcBef>
                <a:spcPts val="460"/>
              </a:spcBef>
            </a:pPr>
            <a:endParaRPr lang="en-US" sz="2000" dirty="0"/>
          </a:p>
          <a:p>
            <a:pPr>
              <a:spcBef>
                <a:spcPts val="5"/>
              </a:spcBef>
              <a:buClr>
                <a:srgbClr val="4472C4">
                  <a:lumMod val="50000"/>
                </a:srgbClr>
              </a:buClr>
              <a:tabLst>
                <a:tab pos="360363" algn="l"/>
              </a:tabLst>
              <a:defRPr/>
            </a:pPr>
            <a:r>
              <a:rPr lang="en-US" sz="2000" dirty="0"/>
              <a:t>The</a:t>
            </a:r>
            <a:r>
              <a:rPr lang="en-US" sz="2000" spc="160" dirty="0"/>
              <a:t> </a:t>
            </a:r>
            <a:r>
              <a:rPr lang="en-US" sz="2000" dirty="0"/>
              <a:t>examination</a:t>
            </a:r>
            <a:r>
              <a:rPr lang="en-US" sz="2000" spc="160" dirty="0"/>
              <a:t> </a:t>
            </a:r>
            <a:r>
              <a:rPr lang="en-US" sz="2000" dirty="0"/>
              <a:t>can</a:t>
            </a:r>
            <a:r>
              <a:rPr lang="en-US" sz="2000" spc="160" dirty="0"/>
              <a:t> </a:t>
            </a:r>
            <a:r>
              <a:rPr lang="en-US" sz="2000" dirty="0"/>
              <a:t>be</a:t>
            </a:r>
            <a:r>
              <a:rPr lang="en-US" sz="2000" spc="160" dirty="0"/>
              <a:t> </a:t>
            </a:r>
            <a:r>
              <a:rPr lang="en-US" sz="2000" dirty="0"/>
              <a:t>accessed</a:t>
            </a:r>
            <a:r>
              <a:rPr lang="en-US" sz="2000" spc="155" dirty="0"/>
              <a:t> </a:t>
            </a:r>
            <a:r>
              <a:rPr lang="en-US" sz="2000" dirty="0"/>
              <a:t>on</a:t>
            </a:r>
            <a:r>
              <a:rPr lang="en-US" sz="2000" spc="160" dirty="0"/>
              <a:t> </a:t>
            </a:r>
            <a:r>
              <a:rPr lang="en-US" sz="2000" dirty="0"/>
              <a:t>the</a:t>
            </a:r>
            <a:r>
              <a:rPr lang="en-US" sz="2000" spc="160" dirty="0"/>
              <a:t>  </a:t>
            </a:r>
            <a:r>
              <a:rPr lang="en-US" sz="2000" dirty="0"/>
              <a:t>SAPC</a:t>
            </a:r>
            <a:r>
              <a:rPr lang="en-US" sz="2000" spc="155" dirty="0"/>
              <a:t> </a:t>
            </a:r>
            <a:r>
              <a:rPr lang="en-US" sz="2000" dirty="0"/>
              <a:t>website</a:t>
            </a:r>
            <a:r>
              <a:rPr lang="en-US" sz="2000" spc="160" dirty="0"/>
              <a:t> </a:t>
            </a:r>
            <a:r>
              <a:rPr lang="en-US" sz="2000" dirty="0"/>
              <a:t>under</a:t>
            </a:r>
            <a:r>
              <a:rPr lang="en-US" sz="2000" spc="185" dirty="0"/>
              <a:t> </a:t>
            </a:r>
            <a:r>
              <a:rPr lang="en-US" sz="2000" b="1" dirty="0"/>
              <a:t>Registered</a:t>
            </a:r>
            <a:r>
              <a:rPr lang="en-US" sz="2000" b="1" spc="160" dirty="0"/>
              <a:t> </a:t>
            </a:r>
            <a:r>
              <a:rPr lang="en-US" sz="2000" b="1" dirty="0"/>
              <a:t>persons</a:t>
            </a:r>
            <a:r>
              <a:rPr lang="en-US" sz="2000" b="1" spc="165" dirty="0"/>
              <a:t> </a:t>
            </a:r>
            <a:r>
              <a:rPr lang="en-US" sz="2000" b="1" dirty="0"/>
              <a:t>→ Pharmacist Intern → Pre-registrations.</a:t>
            </a:r>
          </a:p>
          <a:p>
            <a:pPr marL="0" indent="0">
              <a:spcBef>
                <a:spcPts val="5"/>
              </a:spcBef>
              <a:buClr>
                <a:srgbClr val="4472C4">
                  <a:lumMod val="50000"/>
                </a:srgbClr>
              </a:buClr>
              <a:buFont typeface="Arial" panose="020B0604020202020204" pitchFamily="34" charset="0"/>
              <a:buNone/>
              <a:defRPr/>
            </a:pPr>
            <a:endParaRPr lang="en-US" sz="2000" b="1" dirty="0"/>
          </a:p>
          <a:p>
            <a:pPr marL="0" indent="0">
              <a:spcBef>
                <a:spcPts val="5"/>
              </a:spcBef>
              <a:buClr>
                <a:srgbClr val="4472C4">
                  <a:lumMod val="50000"/>
                </a:srgbClr>
              </a:buClr>
              <a:buFont typeface="Arial" panose="020B0604020202020204" pitchFamily="34" charset="0"/>
              <a:buNone/>
              <a:defRPr/>
            </a:pPr>
            <a:r>
              <a:rPr lang="en-US" sz="2000" dirty="0"/>
              <a:t>Alternatively use the below URL</a:t>
            </a:r>
            <a:r>
              <a:rPr lang="en-US" sz="2000" spc="-20" dirty="0"/>
              <a:t> </a:t>
            </a:r>
            <a:r>
              <a:rPr lang="en-US" sz="2000" dirty="0"/>
              <a:t>to connect: </a:t>
            </a:r>
            <a:r>
              <a:rPr lang="en-US" sz="1800" b="1" u="sng" spc="-10" dirty="0">
                <a:solidFill>
                  <a:srgbClr val="0462C1"/>
                </a:solidFill>
                <a:ea typeface="Arial" panose="020B0604020202020204" pitchFamily="34" charset="0"/>
                <a:hlinkClick r:id="rId4"/>
              </a:rPr>
              <a:t>https://www.sapc.za.org/Intern_pre_registration</a:t>
            </a:r>
            <a:endParaRPr lang="en-ZA" sz="1800" dirty="0">
              <a:solidFill>
                <a:prstClr val="black"/>
              </a:solidFill>
              <a:ea typeface="Arial" panose="020B0604020202020204" pitchFamily="34" charset="0"/>
            </a:endParaRPr>
          </a:p>
          <a:p>
            <a:pPr marL="25400" indent="0">
              <a:spcBef>
                <a:spcPts val="5"/>
              </a:spcBef>
              <a:buFont typeface="Arial" panose="020B0604020202020204" pitchFamily="34" charset="0"/>
              <a:buNone/>
            </a:pPr>
            <a:endParaRPr lang="en-US" sz="2000" dirty="0"/>
          </a:p>
        </p:txBody>
      </p:sp>
    </p:spTree>
    <p:extLst>
      <p:ext uri="{BB962C8B-B14F-4D97-AF65-F5344CB8AC3E}">
        <p14:creationId xmlns:p14="http://schemas.microsoft.com/office/powerpoint/2010/main" val="119798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5A2601-1E1C-4B45-8F7F-E9AFE916570A}"/>
              </a:ext>
            </a:extLst>
          </p:cNvPr>
          <p:cNvSpPr txBox="1">
            <a:spLocks/>
          </p:cNvSpPr>
          <p:nvPr/>
        </p:nvSpPr>
        <p:spPr>
          <a:xfrm>
            <a:off x="2252463" y="328352"/>
            <a:ext cx="8320943" cy="108011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Calculations Question (Blueprint) </a:t>
            </a:r>
          </a:p>
        </p:txBody>
      </p:sp>
      <p:pic>
        <p:nvPicPr>
          <p:cNvPr id="6" name="Graphic 5" descr="Calculator">
            <a:extLst>
              <a:ext uri="{FF2B5EF4-FFF2-40B4-BE49-F238E27FC236}">
                <a16:creationId xmlns:a16="http://schemas.microsoft.com/office/drawing/2014/main" id="{04861C15-DA4D-4C0E-8A30-220C28A735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2588" y="328351"/>
            <a:ext cx="1080120" cy="1080120"/>
          </a:xfrm>
          <a:prstGeom prst="rect">
            <a:avLst/>
          </a:prstGeom>
        </p:spPr>
      </p:pic>
      <p:graphicFrame>
        <p:nvGraphicFramePr>
          <p:cNvPr id="7" name="Chart 6">
            <a:extLst>
              <a:ext uri="{FF2B5EF4-FFF2-40B4-BE49-F238E27FC236}">
                <a16:creationId xmlns:a16="http://schemas.microsoft.com/office/drawing/2014/main" id="{B74BB70D-D29A-42EC-ABDC-3DE2DDEA44B3}"/>
              </a:ext>
            </a:extLst>
          </p:cNvPr>
          <p:cNvGraphicFramePr>
            <a:graphicFrameLocks/>
          </p:cNvGraphicFramePr>
          <p:nvPr>
            <p:extLst>
              <p:ext uri="{D42A27DB-BD31-4B8C-83A1-F6EECF244321}">
                <p14:modId xmlns:p14="http://schemas.microsoft.com/office/powerpoint/2010/main" val="2920179229"/>
              </p:ext>
            </p:extLst>
          </p:nvPr>
        </p:nvGraphicFramePr>
        <p:xfrm>
          <a:off x="1132823" y="1689978"/>
          <a:ext cx="9037940" cy="48396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72338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2989-0ACA-CDA6-3E6D-CEA0D45BE51A}"/>
              </a:ext>
            </a:extLst>
          </p:cNvPr>
          <p:cNvSpPr>
            <a:spLocks noGrp="1"/>
          </p:cNvSpPr>
          <p:nvPr>
            <p:ph type="title"/>
          </p:nvPr>
        </p:nvSpPr>
        <p:spPr>
          <a:xfrm>
            <a:off x="1422400" y="297712"/>
            <a:ext cx="9965070" cy="948584"/>
          </a:xfrm>
        </p:spPr>
        <p:txBody>
          <a:bodyPr>
            <a:normAutofit/>
          </a:bodyPr>
          <a:lstStyle/>
          <a:p>
            <a:r>
              <a:rPr lang="en-US" sz="4000" dirty="0"/>
              <a:t>Step </a:t>
            </a:r>
            <a:r>
              <a:rPr lang="en-US" sz="4000" b="1" dirty="0">
                <a:latin typeface="Arial" panose="020B0604020202020204" pitchFamily="34" charset="0"/>
                <a:cs typeface="Arial" panose="020B0604020202020204" pitchFamily="34" charset="0"/>
              </a:rPr>
              <a:t>2</a:t>
            </a:r>
            <a:r>
              <a:rPr lang="en-US" sz="4000" dirty="0"/>
              <a:t>: Insert your login credentials</a:t>
            </a:r>
            <a:r>
              <a:rPr lang="en-ZA" sz="1800" b="1" u="sng" kern="0" dirty="0">
                <a:effectLst/>
                <a:uFill>
                  <a:solidFill>
                    <a:srgbClr val="000000"/>
                  </a:solidFill>
                </a:uFill>
                <a:latin typeface="Arial" panose="020B0604020202020204" pitchFamily="34" charset="0"/>
                <a:ea typeface="Arial" panose="020B0604020202020204" pitchFamily="34" charset="0"/>
              </a:rPr>
              <a:t>:</a:t>
            </a:r>
            <a:endParaRPr lang="en-ZA" dirty="0"/>
          </a:p>
        </p:txBody>
      </p:sp>
      <p:pic>
        <p:nvPicPr>
          <p:cNvPr id="4" name="Image 2" descr="A screenshot of a computer  Description automatically generated">
            <a:extLst>
              <a:ext uri="{FF2B5EF4-FFF2-40B4-BE49-F238E27FC236}">
                <a16:creationId xmlns:a16="http://schemas.microsoft.com/office/drawing/2014/main" id="{36D87B85-62E5-B1C3-4CFA-E9F8E9B00DAC}"/>
              </a:ext>
            </a:extLst>
          </p:cNvPr>
          <p:cNvPicPr>
            <a:picLocks noGrp="1"/>
          </p:cNvPicPr>
          <p:nvPr>
            <p:ph sz="half" idx="1"/>
          </p:nvPr>
        </p:nvPicPr>
        <p:blipFill>
          <a:blip r:embed="rId2" cstate="print"/>
          <a:stretch>
            <a:fillRect/>
          </a:stretch>
        </p:blipFill>
        <p:spPr>
          <a:xfrm>
            <a:off x="1513113" y="1027736"/>
            <a:ext cx="7805058" cy="5623436"/>
          </a:xfrm>
          <a:prstGeom prst="rect">
            <a:avLst/>
          </a:prstGeom>
        </p:spPr>
      </p:pic>
    </p:spTree>
    <p:extLst>
      <p:ext uri="{BB962C8B-B14F-4D97-AF65-F5344CB8AC3E}">
        <p14:creationId xmlns:p14="http://schemas.microsoft.com/office/powerpoint/2010/main" val="2801600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3244-4040-44D4-9C3C-409BD53C4CBB}"/>
              </a:ext>
            </a:extLst>
          </p:cNvPr>
          <p:cNvSpPr>
            <a:spLocks noGrp="1"/>
          </p:cNvSpPr>
          <p:nvPr>
            <p:ph type="title"/>
          </p:nvPr>
        </p:nvSpPr>
        <p:spPr/>
        <p:txBody>
          <a:bodyPr/>
          <a:lstStyle/>
          <a:p>
            <a:r>
              <a:rPr lang="en-US" dirty="0"/>
              <a:t>Step </a:t>
            </a:r>
            <a:r>
              <a:rPr lang="en-US" b="1" dirty="0">
                <a:latin typeface="Arial" panose="020B0604020202020204" pitchFamily="34" charset="0"/>
                <a:cs typeface="Arial" panose="020B0604020202020204" pitchFamily="34" charset="0"/>
              </a:rPr>
              <a:t>3</a:t>
            </a:r>
            <a:r>
              <a:rPr lang="en-US" dirty="0"/>
              <a:t>: Insert your OTP:</a:t>
            </a:r>
            <a:endParaRPr lang="en-ZA" dirty="0"/>
          </a:p>
        </p:txBody>
      </p:sp>
      <p:sp>
        <p:nvSpPr>
          <p:cNvPr id="4" name="Content Placeholder 3">
            <a:extLst>
              <a:ext uri="{FF2B5EF4-FFF2-40B4-BE49-F238E27FC236}">
                <a16:creationId xmlns:a16="http://schemas.microsoft.com/office/drawing/2014/main" id="{B3C34E30-B34A-4C77-94F2-BAA0C5E45EA9}"/>
              </a:ext>
            </a:extLst>
          </p:cNvPr>
          <p:cNvSpPr>
            <a:spLocks noGrp="1"/>
          </p:cNvSpPr>
          <p:nvPr>
            <p:ph sz="half" idx="2"/>
          </p:nvPr>
        </p:nvSpPr>
        <p:spPr/>
        <p:txBody>
          <a:bodyPr/>
          <a:lstStyle/>
          <a:p>
            <a:pPr marL="0" indent="0" algn="just">
              <a:buNone/>
            </a:pPr>
            <a:r>
              <a:rPr lang="en-US" b="1" dirty="0">
                <a:solidFill>
                  <a:srgbClr val="002060"/>
                </a:solidFill>
                <a:ea typeface="Arial" panose="020B0604020202020204" pitchFamily="34" charset="0"/>
              </a:rPr>
              <a:t>The OTP will be sent as an SMS to your cell phone, and also via Email and will be valid for 10 minutes, if unused.</a:t>
            </a:r>
            <a:r>
              <a:rPr lang="en-US" b="1" spc="-15" dirty="0">
                <a:solidFill>
                  <a:srgbClr val="002060"/>
                </a:solidFill>
                <a:ea typeface="Arial" panose="020B0604020202020204" pitchFamily="34" charset="0"/>
              </a:rPr>
              <a:t> </a:t>
            </a:r>
            <a:r>
              <a:rPr lang="en-US" b="1" dirty="0">
                <a:solidFill>
                  <a:srgbClr val="002060"/>
                </a:solidFill>
                <a:ea typeface="Arial" panose="020B0604020202020204" pitchFamily="34" charset="0"/>
              </a:rPr>
              <a:t>A</a:t>
            </a:r>
            <a:r>
              <a:rPr lang="en-US" b="1" spc="-25" dirty="0">
                <a:solidFill>
                  <a:srgbClr val="002060"/>
                </a:solidFill>
                <a:ea typeface="Arial" panose="020B0604020202020204" pitchFamily="34" charset="0"/>
              </a:rPr>
              <a:t> </a:t>
            </a:r>
            <a:r>
              <a:rPr lang="en-US" b="1" dirty="0">
                <a:solidFill>
                  <a:srgbClr val="002060"/>
                </a:solidFill>
                <a:ea typeface="Arial" panose="020B0604020202020204" pitchFamily="34" charset="0"/>
              </a:rPr>
              <a:t>new OTP will be generated for each login.</a:t>
            </a:r>
            <a:endParaRPr lang="en-ZA" b="1" dirty="0">
              <a:solidFill>
                <a:srgbClr val="002060"/>
              </a:solidFill>
              <a:ea typeface="Arial" panose="020B0604020202020204" pitchFamily="34" charset="0"/>
            </a:endParaRPr>
          </a:p>
        </p:txBody>
      </p:sp>
      <p:pic>
        <p:nvPicPr>
          <p:cNvPr id="5" name="Image 3">
            <a:extLst>
              <a:ext uri="{FF2B5EF4-FFF2-40B4-BE49-F238E27FC236}">
                <a16:creationId xmlns:a16="http://schemas.microsoft.com/office/drawing/2014/main" id="{86C2C33C-7C18-4EB1-8DC6-B074275236BA}"/>
              </a:ext>
            </a:extLst>
          </p:cNvPr>
          <p:cNvPicPr>
            <a:picLocks noGrp="1"/>
          </p:cNvPicPr>
          <p:nvPr>
            <p:ph sz="half" idx="1"/>
          </p:nvPr>
        </p:nvPicPr>
        <p:blipFill>
          <a:blip r:embed="rId3" cstate="print"/>
          <a:stretch>
            <a:fillRect/>
          </a:stretch>
        </p:blipFill>
        <p:spPr>
          <a:xfrm>
            <a:off x="838200" y="1914859"/>
            <a:ext cx="5181600" cy="4172869"/>
          </a:xfrm>
          <a:prstGeom prst="rect">
            <a:avLst/>
          </a:prstGeom>
        </p:spPr>
      </p:pic>
    </p:spTree>
    <p:extLst>
      <p:ext uri="{BB962C8B-B14F-4D97-AF65-F5344CB8AC3E}">
        <p14:creationId xmlns:p14="http://schemas.microsoft.com/office/powerpoint/2010/main" val="132482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EC9E-EE37-B92F-83CA-780A92D4EBDD}"/>
              </a:ext>
            </a:extLst>
          </p:cNvPr>
          <p:cNvSpPr>
            <a:spLocks noGrp="1"/>
          </p:cNvSpPr>
          <p:nvPr>
            <p:ph type="title"/>
          </p:nvPr>
        </p:nvSpPr>
        <p:spPr/>
        <p:txBody>
          <a:bodyPr/>
          <a:lstStyle/>
          <a:p>
            <a:r>
              <a:rPr lang="en-GB" dirty="0"/>
              <a:t>Step </a:t>
            </a:r>
            <a:r>
              <a:rPr lang="en-GB" b="1" dirty="0">
                <a:latin typeface="Arial" panose="020B0604020202020204" pitchFamily="34" charset="0"/>
                <a:cs typeface="Arial" panose="020B0604020202020204" pitchFamily="34" charset="0"/>
              </a:rPr>
              <a:t>4</a:t>
            </a:r>
            <a:r>
              <a:rPr lang="en-GB" dirty="0"/>
              <a:t>: Equipment check:</a:t>
            </a:r>
            <a:endParaRPr lang="en-ZA" dirty="0"/>
          </a:p>
        </p:txBody>
      </p:sp>
      <p:sp>
        <p:nvSpPr>
          <p:cNvPr id="3" name="Content Placeholder 2">
            <a:extLst>
              <a:ext uri="{FF2B5EF4-FFF2-40B4-BE49-F238E27FC236}">
                <a16:creationId xmlns:a16="http://schemas.microsoft.com/office/drawing/2014/main" id="{4D896B17-8C4E-9084-82D8-B42FD14B60F5}"/>
              </a:ext>
            </a:extLst>
          </p:cNvPr>
          <p:cNvSpPr>
            <a:spLocks noGrp="1"/>
          </p:cNvSpPr>
          <p:nvPr>
            <p:ph sz="half" idx="1"/>
          </p:nvPr>
        </p:nvSpPr>
        <p:spPr>
          <a:xfrm>
            <a:off x="10141032" y="2348139"/>
            <a:ext cx="4101935" cy="4351338"/>
          </a:xfrm>
        </p:spPr>
        <p:txBody>
          <a:bodyPr/>
          <a:lstStyle/>
          <a:p>
            <a:endParaRPr lang="en-GB" dirty="0"/>
          </a:p>
          <a:p>
            <a:pPr marL="0" indent="0">
              <a:buNone/>
            </a:pPr>
            <a:endParaRPr lang="en-GB" dirty="0"/>
          </a:p>
          <a:p>
            <a:pPr marL="0" indent="0">
              <a:buNone/>
            </a:pPr>
            <a:endParaRPr lang="en-GB" dirty="0"/>
          </a:p>
          <a:p>
            <a:endParaRPr lang="en-ZA" dirty="0"/>
          </a:p>
        </p:txBody>
      </p:sp>
      <p:sp>
        <p:nvSpPr>
          <p:cNvPr id="5" name="Content Placeholder 4">
            <a:extLst>
              <a:ext uri="{FF2B5EF4-FFF2-40B4-BE49-F238E27FC236}">
                <a16:creationId xmlns:a16="http://schemas.microsoft.com/office/drawing/2014/main" id="{35F45CCD-069B-4125-8372-227682433645}"/>
              </a:ext>
            </a:extLst>
          </p:cNvPr>
          <p:cNvSpPr>
            <a:spLocks noGrp="1"/>
          </p:cNvSpPr>
          <p:nvPr>
            <p:ph sz="half" idx="2"/>
          </p:nvPr>
        </p:nvSpPr>
        <p:spPr>
          <a:xfrm>
            <a:off x="6797633" y="1903085"/>
            <a:ext cx="5181600" cy="4351338"/>
          </a:xfrm>
        </p:spPr>
        <p:txBody>
          <a:bodyPr/>
          <a:lstStyle/>
          <a:p>
            <a:pPr algn="just"/>
            <a:r>
              <a:rPr lang="en-GB" dirty="0">
                <a:solidFill>
                  <a:srgbClr val="002060"/>
                </a:solidFill>
              </a:rPr>
              <a:t>The examination platform will conduct an equipment check to ensure your device is compatible to the examination platform.</a:t>
            </a:r>
          </a:p>
          <a:p>
            <a:pPr algn="just"/>
            <a:r>
              <a:rPr lang="en-GB" dirty="0">
                <a:solidFill>
                  <a:srgbClr val="002060"/>
                </a:solidFill>
                <a:latin typeface="Segoe UI" panose="020B0502040204020203" pitchFamily="34" charset="0"/>
              </a:rPr>
              <a:t>Use the following link:</a:t>
            </a:r>
            <a:r>
              <a:rPr lang="en-GB" b="1" dirty="0">
                <a:solidFill>
                  <a:srgbClr val="002060"/>
                </a:solidFill>
                <a:latin typeface="Segoe UI" panose="020B0502040204020203" pitchFamily="34" charset="0"/>
              </a:rPr>
              <a:t> </a:t>
            </a:r>
            <a:r>
              <a:rPr lang="en-GB" b="1" dirty="0">
                <a:solidFill>
                  <a:srgbClr val="002060"/>
                </a:solidFill>
                <a:latin typeface="Segoe UI" panose="020B0502040204020203" pitchFamily="34" charset="0"/>
                <a:hlinkClick r:id="rId2">
                  <a:extLst>
                    <a:ext uri="{A12FA001-AC4F-418D-AE19-62706E023703}">
                      <ahyp:hlinkClr xmlns:ahyp="http://schemas.microsoft.com/office/drawing/2018/hyperlinkcolor" val="tx"/>
                    </a:ext>
                  </a:extLst>
                </a:hlinkClick>
              </a:rPr>
              <a:t>https://proctoredu.com/check</a:t>
            </a:r>
            <a:r>
              <a:rPr lang="en-GB" b="1" dirty="0">
                <a:solidFill>
                  <a:srgbClr val="002060"/>
                </a:solidFill>
                <a:latin typeface="Segoe UI" panose="020B0502040204020203" pitchFamily="34" charset="0"/>
              </a:rPr>
              <a:t>  </a:t>
            </a:r>
            <a:r>
              <a:rPr lang="en-GB" dirty="0">
                <a:solidFill>
                  <a:srgbClr val="002060"/>
                </a:solidFill>
                <a:latin typeface="Segoe UI" panose="020B0502040204020203" pitchFamily="34" charset="0"/>
              </a:rPr>
              <a:t>to test the compatibility of your laptop/desktop </a:t>
            </a:r>
            <a:endParaRPr lang="en-GB" dirty="0">
              <a:solidFill>
                <a:srgbClr val="002060"/>
              </a:solidFill>
            </a:endParaRPr>
          </a:p>
          <a:p>
            <a:pPr algn="just"/>
            <a:endParaRPr lang="en-ZA" dirty="0">
              <a:solidFill>
                <a:srgbClr val="002060"/>
              </a:solidFill>
            </a:endParaRPr>
          </a:p>
        </p:txBody>
      </p:sp>
      <p:pic>
        <p:nvPicPr>
          <p:cNvPr id="4" name="Image 5">
            <a:extLst>
              <a:ext uri="{FF2B5EF4-FFF2-40B4-BE49-F238E27FC236}">
                <a16:creationId xmlns:a16="http://schemas.microsoft.com/office/drawing/2014/main" id="{C04EA659-DE60-5D0C-0A24-6E6FDCC47C2F}"/>
              </a:ext>
            </a:extLst>
          </p:cNvPr>
          <p:cNvPicPr>
            <a:picLocks/>
          </p:cNvPicPr>
          <p:nvPr/>
        </p:nvPicPr>
        <p:blipFill>
          <a:blip r:embed="rId3" cstate="print"/>
          <a:stretch>
            <a:fillRect/>
          </a:stretch>
        </p:blipFill>
        <p:spPr>
          <a:xfrm>
            <a:off x="212767" y="1890611"/>
            <a:ext cx="6558147" cy="4261406"/>
          </a:xfrm>
          <a:prstGeom prst="rect">
            <a:avLst/>
          </a:prstGeom>
        </p:spPr>
      </p:pic>
    </p:spTree>
    <p:extLst>
      <p:ext uri="{BB962C8B-B14F-4D97-AF65-F5344CB8AC3E}">
        <p14:creationId xmlns:p14="http://schemas.microsoft.com/office/powerpoint/2010/main" val="4104515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A18-94C2-6C7E-ECFC-8A24BA8EB917}"/>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5</a:t>
            </a:r>
            <a:r>
              <a:rPr lang="en-US" dirty="0"/>
              <a:t>: Equipment check successfully completed:</a:t>
            </a:r>
            <a:endParaRPr lang="en-ZA" dirty="0"/>
          </a:p>
        </p:txBody>
      </p:sp>
      <p:pic>
        <p:nvPicPr>
          <p:cNvPr id="4" name="Image 6" descr="A screenshot of a computer  Description automatically generated">
            <a:extLst>
              <a:ext uri="{FF2B5EF4-FFF2-40B4-BE49-F238E27FC236}">
                <a16:creationId xmlns:a16="http://schemas.microsoft.com/office/drawing/2014/main" id="{9F93507A-1844-9B16-14A2-7327EA1281BE}"/>
              </a:ext>
            </a:extLst>
          </p:cNvPr>
          <p:cNvPicPr>
            <a:picLocks noGrp="1"/>
          </p:cNvPicPr>
          <p:nvPr>
            <p:ph sz="half" idx="1"/>
          </p:nvPr>
        </p:nvPicPr>
        <p:blipFill>
          <a:blip r:embed="rId3" cstate="print"/>
          <a:stretch>
            <a:fillRect/>
          </a:stretch>
        </p:blipFill>
        <p:spPr>
          <a:xfrm>
            <a:off x="838199" y="1544444"/>
            <a:ext cx="10201508" cy="4694663"/>
          </a:xfrm>
          <a:prstGeom prst="rect">
            <a:avLst/>
          </a:prstGeom>
        </p:spPr>
      </p:pic>
    </p:spTree>
    <p:extLst>
      <p:ext uri="{BB962C8B-B14F-4D97-AF65-F5344CB8AC3E}">
        <p14:creationId xmlns:p14="http://schemas.microsoft.com/office/powerpoint/2010/main" val="3293854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B4E0-F916-A35E-CBF8-E7873E36061D}"/>
              </a:ext>
            </a:extLst>
          </p:cNvPr>
          <p:cNvSpPr>
            <a:spLocks noGrp="1"/>
          </p:cNvSpPr>
          <p:nvPr>
            <p:ph type="title"/>
          </p:nvPr>
        </p:nvSpPr>
        <p:spPr/>
        <p:txBody>
          <a:bodyPr>
            <a:normAutofit fontScale="90000"/>
          </a:bodyPr>
          <a:lstStyle/>
          <a:p>
            <a:r>
              <a:rPr lang="en-US" dirty="0"/>
              <a:t>Step 6: Profile check:</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F1B0E924-3019-3FF0-DEBB-796D793BB6A8}"/>
              </a:ext>
            </a:extLst>
          </p:cNvPr>
          <p:cNvSpPr>
            <a:spLocks noGrp="1"/>
          </p:cNvSpPr>
          <p:nvPr>
            <p:ph sz="half" idx="1"/>
          </p:nvPr>
        </p:nvSpPr>
        <p:spPr>
          <a:xfrm>
            <a:off x="1164770" y="1362095"/>
            <a:ext cx="9416143" cy="558346"/>
          </a:xfrm>
        </p:spPr>
        <p:txBody>
          <a:bodyPr>
            <a:normAutofit/>
          </a:bodyPr>
          <a:lstStyle/>
          <a:p>
            <a:pPr marL="0" indent="0">
              <a:buNone/>
            </a:pPr>
            <a:r>
              <a:rPr lang="en-US" dirty="0">
                <a:solidFill>
                  <a:srgbClr val="002060"/>
                </a:solidFill>
                <a:effectLst/>
                <a:latin typeface="Arial" panose="020B0604020202020204" pitchFamily="34" charset="0"/>
                <a:ea typeface="Arial" panose="020B0604020202020204" pitchFamily="34" charset="0"/>
              </a:rPr>
              <a:t>Click</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on</a:t>
            </a:r>
            <a:r>
              <a:rPr lang="en-US" spc="-30" dirty="0">
                <a:solidFill>
                  <a:srgbClr val="002060"/>
                </a:solidFill>
                <a:effectLst/>
                <a:latin typeface="Arial" panose="020B0604020202020204" pitchFamily="34" charset="0"/>
                <a:ea typeface="Arial" panose="020B0604020202020204" pitchFamily="34" charset="0"/>
              </a:rPr>
              <a:t> </a:t>
            </a:r>
            <a:r>
              <a:rPr lang="en-US" b="1" dirty="0">
                <a:solidFill>
                  <a:srgbClr val="002060"/>
                </a:solidFill>
                <a:effectLst/>
                <a:latin typeface="Arial" panose="020B0604020202020204" pitchFamily="34" charset="0"/>
                <a:ea typeface="Arial" panose="020B0604020202020204" pitchFamily="34" charset="0"/>
              </a:rPr>
              <a:t>NEXT</a:t>
            </a:r>
            <a:r>
              <a:rPr lang="en-US" spc="-55"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when</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profile</a:t>
            </a:r>
            <a:r>
              <a:rPr lang="en-US" spc="-25"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check</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is</a:t>
            </a:r>
            <a:r>
              <a:rPr lang="en-US" spc="-30" dirty="0">
                <a:solidFill>
                  <a:srgbClr val="002060"/>
                </a:solidFill>
                <a:effectLst/>
                <a:latin typeface="Arial" panose="020B0604020202020204" pitchFamily="34" charset="0"/>
                <a:ea typeface="Arial" panose="020B0604020202020204" pitchFamily="34" charset="0"/>
              </a:rPr>
              <a:t> </a:t>
            </a:r>
            <a:r>
              <a:rPr lang="en-US" spc="-10" dirty="0">
                <a:solidFill>
                  <a:srgbClr val="002060"/>
                </a:solidFill>
                <a:effectLst/>
                <a:latin typeface="Arial" panose="020B0604020202020204" pitchFamily="34" charset="0"/>
                <a:ea typeface="Arial" panose="020B0604020202020204" pitchFamily="34" charset="0"/>
              </a:rPr>
              <a:t>completed.</a:t>
            </a:r>
            <a:endParaRPr lang="en-ZA" dirty="0">
              <a:solidFill>
                <a:srgbClr val="002060"/>
              </a:solidFill>
              <a:effectLst/>
              <a:latin typeface="Arial" panose="020B0604020202020204" pitchFamily="34" charset="0"/>
              <a:ea typeface="Arial" panose="020B0604020202020204" pitchFamily="34" charset="0"/>
            </a:endParaRPr>
          </a:p>
          <a:p>
            <a:endParaRPr lang="en-ZA" dirty="0">
              <a:solidFill>
                <a:srgbClr val="002060"/>
              </a:solidFill>
            </a:endParaRPr>
          </a:p>
        </p:txBody>
      </p:sp>
      <p:pic>
        <p:nvPicPr>
          <p:cNvPr id="4" name="Image 7">
            <a:extLst>
              <a:ext uri="{FF2B5EF4-FFF2-40B4-BE49-F238E27FC236}">
                <a16:creationId xmlns:a16="http://schemas.microsoft.com/office/drawing/2014/main" id="{E2ECBE7B-C936-E03B-DE3A-0DBCF95F1D27}"/>
              </a:ext>
            </a:extLst>
          </p:cNvPr>
          <p:cNvPicPr>
            <a:picLocks/>
          </p:cNvPicPr>
          <p:nvPr/>
        </p:nvPicPr>
        <p:blipFill>
          <a:blip r:embed="rId2" cstate="print"/>
          <a:stretch>
            <a:fillRect/>
          </a:stretch>
        </p:blipFill>
        <p:spPr>
          <a:xfrm>
            <a:off x="808462" y="2004344"/>
            <a:ext cx="10387361" cy="4555273"/>
          </a:xfrm>
          <a:prstGeom prst="rect">
            <a:avLst/>
          </a:prstGeom>
        </p:spPr>
      </p:pic>
    </p:spTree>
    <p:extLst>
      <p:ext uri="{BB962C8B-B14F-4D97-AF65-F5344CB8AC3E}">
        <p14:creationId xmlns:p14="http://schemas.microsoft.com/office/powerpoint/2010/main" val="2384785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EBA7-EF79-C79A-A901-2C6700FB7A8F}"/>
              </a:ext>
            </a:extLst>
          </p:cNvPr>
          <p:cNvSpPr>
            <a:spLocks noGrp="1"/>
          </p:cNvSpPr>
          <p:nvPr>
            <p:ph type="title"/>
          </p:nvPr>
        </p:nvSpPr>
        <p:spPr>
          <a:xfrm>
            <a:off x="1422400" y="325234"/>
            <a:ext cx="9931400" cy="775417"/>
          </a:xfrm>
        </p:spPr>
        <p:txBody>
          <a:bodyPr>
            <a:normAutofit/>
          </a:bodyPr>
          <a:lstStyle/>
          <a:p>
            <a:r>
              <a:rPr lang="en-US" dirty="0"/>
              <a:t>Step </a:t>
            </a:r>
            <a:r>
              <a:rPr lang="en-US" sz="4000" b="1" dirty="0">
                <a:latin typeface="Arial" panose="020B0604020202020204" pitchFamily="34" charset="0"/>
                <a:cs typeface="Arial" panose="020B0604020202020204" pitchFamily="34" charset="0"/>
              </a:rPr>
              <a:t>7</a:t>
            </a:r>
            <a:r>
              <a:rPr lang="en-US" dirty="0"/>
              <a:t>: verification of the picture:</a:t>
            </a:r>
            <a:endParaRPr lang="en-ZA" dirty="0"/>
          </a:p>
        </p:txBody>
      </p:sp>
      <p:sp>
        <p:nvSpPr>
          <p:cNvPr id="3" name="Content Placeholder 2">
            <a:extLst>
              <a:ext uri="{FF2B5EF4-FFF2-40B4-BE49-F238E27FC236}">
                <a16:creationId xmlns:a16="http://schemas.microsoft.com/office/drawing/2014/main" id="{DEE43506-5A3A-DB30-2E1D-9E58148C0C30}"/>
              </a:ext>
            </a:extLst>
          </p:cNvPr>
          <p:cNvSpPr>
            <a:spLocks noGrp="1"/>
          </p:cNvSpPr>
          <p:nvPr>
            <p:ph sz="half" idx="1"/>
          </p:nvPr>
        </p:nvSpPr>
        <p:spPr>
          <a:xfrm>
            <a:off x="1422400" y="1231562"/>
            <a:ext cx="9017000" cy="565250"/>
          </a:xfrm>
        </p:spPr>
        <p:txBody>
          <a:bodyPr>
            <a:normAutofit/>
          </a:bodyPr>
          <a:lstStyle/>
          <a:p>
            <a:pPr marL="0" indent="0">
              <a:buNone/>
            </a:pPr>
            <a:r>
              <a:rPr lang="en-US" dirty="0">
                <a:solidFill>
                  <a:srgbClr val="002060"/>
                </a:solidFill>
                <a:effectLst/>
                <a:latin typeface="Arial" panose="020B0604020202020204" pitchFamily="34" charset="0"/>
                <a:ea typeface="Arial" panose="020B0604020202020204" pitchFamily="34" charset="0"/>
              </a:rPr>
              <a:t>Click</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on</a:t>
            </a:r>
            <a:r>
              <a:rPr lang="en-US" spc="-30" dirty="0">
                <a:solidFill>
                  <a:srgbClr val="002060"/>
                </a:solidFill>
                <a:effectLst/>
                <a:latin typeface="Arial" panose="020B0604020202020204" pitchFamily="34" charset="0"/>
                <a:ea typeface="Arial" panose="020B0604020202020204" pitchFamily="34" charset="0"/>
              </a:rPr>
              <a:t> </a:t>
            </a:r>
            <a:r>
              <a:rPr lang="en-US" b="1" dirty="0">
                <a:solidFill>
                  <a:srgbClr val="002060"/>
                </a:solidFill>
                <a:effectLst/>
                <a:latin typeface="Arial" panose="020B0604020202020204" pitchFamily="34" charset="0"/>
                <a:ea typeface="Arial" panose="020B0604020202020204" pitchFamily="34" charset="0"/>
              </a:rPr>
              <a:t>NEXT</a:t>
            </a:r>
            <a:r>
              <a:rPr lang="en-US" spc="-5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if</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satisfied</a:t>
            </a:r>
            <a:r>
              <a:rPr lang="en-US" spc="-35"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with</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the</a:t>
            </a:r>
            <a:r>
              <a:rPr lang="en-US" spc="-30" dirty="0">
                <a:solidFill>
                  <a:srgbClr val="002060"/>
                </a:solidFill>
                <a:effectLst/>
                <a:latin typeface="Arial" panose="020B0604020202020204" pitchFamily="34" charset="0"/>
                <a:ea typeface="Arial" panose="020B0604020202020204" pitchFamily="34" charset="0"/>
              </a:rPr>
              <a:t> </a:t>
            </a:r>
            <a:r>
              <a:rPr lang="en-US" spc="-10" dirty="0">
                <a:solidFill>
                  <a:srgbClr val="002060"/>
                </a:solidFill>
                <a:effectLst/>
                <a:latin typeface="Arial" panose="020B0604020202020204" pitchFamily="34" charset="0"/>
                <a:ea typeface="Arial" panose="020B0604020202020204" pitchFamily="34" charset="0"/>
              </a:rPr>
              <a:t>photo</a:t>
            </a:r>
            <a:endParaRPr lang="en-ZA" dirty="0">
              <a:solidFill>
                <a:srgbClr val="002060"/>
              </a:solidFill>
              <a:effectLst/>
              <a:latin typeface="Arial" panose="020B0604020202020204" pitchFamily="34" charset="0"/>
              <a:ea typeface="Arial" panose="020B0604020202020204" pitchFamily="34" charset="0"/>
            </a:endParaRPr>
          </a:p>
          <a:p>
            <a:endParaRPr lang="en-ZA" dirty="0">
              <a:solidFill>
                <a:srgbClr val="002060"/>
              </a:solidFill>
            </a:endParaRPr>
          </a:p>
        </p:txBody>
      </p:sp>
      <p:pic>
        <p:nvPicPr>
          <p:cNvPr id="5" name="Picture 4">
            <a:extLst>
              <a:ext uri="{FF2B5EF4-FFF2-40B4-BE49-F238E27FC236}">
                <a16:creationId xmlns:a16="http://schemas.microsoft.com/office/drawing/2014/main" id="{FFDEF2C0-E48F-6660-4432-3D0B4BDEB895}"/>
              </a:ext>
            </a:extLst>
          </p:cNvPr>
          <p:cNvPicPr>
            <a:picLocks noChangeAspect="1"/>
          </p:cNvPicPr>
          <p:nvPr/>
        </p:nvPicPr>
        <p:blipFill>
          <a:blip r:embed="rId3"/>
          <a:stretch>
            <a:fillRect/>
          </a:stretch>
        </p:blipFill>
        <p:spPr>
          <a:xfrm>
            <a:off x="1309692" y="1927723"/>
            <a:ext cx="10156816" cy="4930277"/>
          </a:xfrm>
          <a:prstGeom prst="rect">
            <a:avLst/>
          </a:prstGeom>
        </p:spPr>
      </p:pic>
    </p:spTree>
    <p:extLst>
      <p:ext uri="{BB962C8B-B14F-4D97-AF65-F5344CB8AC3E}">
        <p14:creationId xmlns:p14="http://schemas.microsoft.com/office/powerpoint/2010/main" val="1327236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BA4-78C1-9BE0-8229-8856350CA810}"/>
              </a:ext>
            </a:extLst>
          </p:cNvPr>
          <p:cNvSpPr>
            <a:spLocks noGrp="1"/>
          </p:cNvSpPr>
          <p:nvPr>
            <p:ph type="title"/>
          </p:nvPr>
        </p:nvSpPr>
        <p:spPr>
          <a:xfrm>
            <a:off x="1411249" y="257449"/>
            <a:ext cx="9931400" cy="775417"/>
          </a:xfrm>
        </p:spPr>
        <p:txBody>
          <a:bodyPr>
            <a:normAutofit fontScale="90000"/>
          </a:bodyPr>
          <a:lstStyle/>
          <a:p>
            <a:br>
              <a:rPr lang="en-US" dirty="0"/>
            </a:br>
            <a:r>
              <a:rPr lang="en-US" dirty="0"/>
              <a:t>Step </a:t>
            </a:r>
            <a:r>
              <a:rPr lang="en-US" b="1" dirty="0">
                <a:latin typeface="Arial" panose="020B0604020202020204" pitchFamily="34" charset="0"/>
                <a:cs typeface="Arial" panose="020B0604020202020204" pitchFamily="34" charset="0"/>
              </a:rPr>
              <a:t>8</a:t>
            </a:r>
            <a:r>
              <a:rPr lang="en-US" dirty="0"/>
              <a:t>: Scanning of the QR code</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5DE1753E-133F-1BD4-2E90-45C8599ABF99}"/>
              </a:ext>
            </a:extLst>
          </p:cNvPr>
          <p:cNvSpPr>
            <a:spLocks noGrp="1"/>
          </p:cNvSpPr>
          <p:nvPr>
            <p:ph sz="half" idx="1"/>
          </p:nvPr>
        </p:nvSpPr>
        <p:spPr>
          <a:xfrm>
            <a:off x="1245219" y="1095219"/>
            <a:ext cx="10708887" cy="4351338"/>
          </a:xfrm>
        </p:spPr>
        <p:txBody>
          <a:bodyPr/>
          <a:lstStyle/>
          <a:p>
            <a:pPr marL="0" indent="0">
              <a:buNone/>
            </a:pPr>
            <a:r>
              <a:rPr lang="en-US" sz="1800" dirty="0">
                <a:solidFill>
                  <a:srgbClr val="002060"/>
                </a:solidFill>
                <a:effectLst/>
                <a:latin typeface="Arial" panose="020B0604020202020204" pitchFamily="34" charset="0"/>
                <a:ea typeface="Arial" panose="020B0604020202020204" pitchFamily="34" charset="0"/>
              </a:rPr>
              <a:t>Use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a</a:t>
            </a:r>
            <a:r>
              <a:rPr lang="en-US" sz="1800" spc="-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smartphone</a:t>
            </a:r>
            <a:r>
              <a:rPr lang="en-US" sz="1800" spc="-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scan</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QR</a:t>
            </a:r>
            <a:r>
              <a:rPr lang="en-US" sz="1800" spc="-1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code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connect</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phone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1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examination platform</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for a</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better</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view</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of</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your</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workspace</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and</a:t>
            </a:r>
            <a:r>
              <a:rPr lang="en-US" sz="1800" spc="-4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examination</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room.</a:t>
            </a:r>
            <a:r>
              <a:rPr lang="en-US" sz="1800" spc="-2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Click</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on</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play</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button</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3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and</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record a short video of your room surroundings.</a:t>
            </a:r>
            <a:endParaRPr lang="en-ZA" sz="1800" dirty="0">
              <a:solidFill>
                <a:srgbClr val="002060"/>
              </a:solidFill>
              <a:effectLst/>
              <a:latin typeface="Arial" panose="020B0604020202020204" pitchFamily="34" charset="0"/>
              <a:ea typeface="Arial" panose="020B0604020202020204" pitchFamily="34" charset="0"/>
            </a:endParaRPr>
          </a:p>
          <a:p>
            <a:endParaRPr lang="en-ZA" dirty="0"/>
          </a:p>
        </p:txBody>
      </p:sp>
      <p:grpSp>
        <p:nvGrpSpPr>
          <p:cNvPr id="4" name="Group 3">
            <a:extLst>
              <a:ext uri="{FF2B5EF4-FFF2-40B4-BE49-F238E27FC236}">
                <a16:creationId xmlns:a16="http://schemas.microsoft.com/office/drawing/2014/main" id="{AFBCD1A5-92BE-F77F-191A-F861B47ADBE3}"/>
              </a:ext>
            </a:extLst>
          </p:cNvPr>
          <p:cNvGrpSpPr>
            <a:grpSpLocks/>
          </p:cNvGrpSpPr>
          <p:nvPr/>
        </p:nvGrpSpPr>
        <p:grpSpPr>
          <a:xfrm>
            <a:off x="1944801" y="1979922"/>
            <a:ext cx="7010567" cy="4793505"/>
            <a:chOff x="0" y="0"/>
            <a:chExt cx="5527548" cy="2067422"/>
          </a:xfrm>
        </p:grpSpPr>
        <p:pic>
          <p:nvPicPr>
            <p:cNvPr id="5" name="Image 11" descr="A screenshot of a qr code  Description automatically generated">
              <a:extLst>
                <a:ext uri="{FF2B5EF4-FFF2-40B4-BE49-F238E27FC236}">
                  <a16:creationId xmlns:a16="http://schemas.microsoft.com/office/drawing/2014/main" id="{5C5260F1-CA74-BA23-0CCD-CDBFF3C1373F}"/>
                </a:ext>
              </a:extLst>
            </p:cNvPr>
            <p:cNvPicPr/>
            <p:nvPr/>
          </p:nvPicPr>
          <p:blipFill>
            <a:blip r:embed="rId3" cstate="print"/>
            <a:stretch>
              <a:fillRect/>
            </a:stretch>
          </p:blipFill>
          <p:spPr>
            <a:xfrm>
              <a:off x="0" y="1257"/>
              <a:ext cx="3030981" cy="2066165"/>
            </a:xfrm>
            <a:prstGeom prst="rect">
              <a:avLst/>
            </a:prstGeom>
          </p:spPr>
        </p:pic>
        <p:pic>
          <p:nvPicPr>
            <p:cNvPr id="6" name="Image 12" descr="A blue arrow pointing to the side  Description automatically generated">
              <a:extLst>
                <a:ext uri="{FF2B5EF4-FFF2-40B4-BE49-F238E27FC236}">
                  <a16:creationId xmlns:a16="http://schemas.microsoft.com/office/drawing/2014/main" id="{6F955179-A77F-69BA-3432-2445CCD7DE82}"/>
                </a:ext>
              </a:extLst>
            </p:cNvPr>
            <p:cNvPicPr/>
            <p:nvPr/>
          </p:nvPicPr>
          <p:blipFill>
            <a:blip r:embed="rId4" cstate="print"/>
            <a:stretch>
              <a:fillRect/>
            </a:stretch>
          </p:blipFill>
          <p:spPr>
            <a:xfrm>
              <a:off x="3091437" y="0"/>
              <a:ext cx="2436111" cy="2017606"/>
            </a:xfrm>
            <a:prstGeom prst="rect">
              <a:avLst/>
            </a:prstGeom>
          </p:spPr>
        </p:pic>
      </p:grpSp>
    </p:spTree>
    <p:extLst>
      <p:ext uri="{BB962C8B-B14F-4D97-AF65-F5344CB8AC3E}">
        <p14:creationId xmlns:p14="http://schemas.microsoft.com/office/powerpoint/2010/main" val="3613763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A9E-E238-3B2B-EA82-62E71BED4BE1}"/>
              </a:ext>
            </a:extLst>
          </p:cNvPr>
          <p:cNvSpPr>
            <a:spLocks noGrp="1"/>
          </p:cNvSpPr>
          <p:nvPr>
            <p:ph type="title"/>
          </p:nvPr>
        </p:nvSpPr>
        <p:spPr/>
        <p:txBody>
          <a:bodyPr>
            <a:normAutofit fontScale="90000"/>
          </a:bodyPr>
          <a:lstStyle/>
          <a:p>
            <a:br>
              <a:rPr lang="en-US" sz="4000" dirty="0"/>
            </a:br>
            <a:r>
              <a:rPr lang="en-US" sz="4000" dirty="0"/>
              <a:t>Step </a:t>
            </a:r>
            <a:r>
              <a:rPr lang="en-US" sz="4000" b="1" dirty="0">
                <a:latin typeface="Arial" panose="020B0604020202020204" pitchFamily="34" charset="0"/>
                <a:cs typeface="Arial" panose="020B0604020202020204" pitchFamily="34" charset="0"/>
              </a:rPr>
              <a:t>9</a:t>
            </a:r>
            <a:r>
              <a:rPr lang="en-US" sz="4000" dirty="0"/>
              <a:t>: Complete the examination declaration prior to starting exam</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13">
            <a:extLst>
              <a:ext uri="{FF2B5EF4-FFF2-40B4-BE49-F238E27FC236}">
                <a16:creationId xmlns:a16="http://schemas.microsoft.com/office/drawing/2014/main" id="{9794F0EB-E9A0-93C1-C807-9A7F1B066AEA}"/>
              </a:ext>
            </a:extLst>
          </p:cNvPr>
          <p:cNvPicPr>
            <a:picLocks noGrp="1"/>
          </p:cNvPicPr>
          <p:nvPr>
            <p:ph sz="half" idx="1"/>
          </p:nvPr>
        </p:nvPicPr>
        <p:blipFill rotWithShape="1">
          <a:blip r:embed="rId2" cstate="print"/>
          <a:stretch/>
        </p:blipFill>
        <p:spPr>
          <a:xfrm>
            <a:off x="1338943" y="1611625"/>
            <a:ext cx="8523514" cy="5159289"/>
          </a:xfrm>
          <a:prstGeom prst="rect">
            <a:avLst/>
          </a:prstGeom>
        </p:spPr>
      </p:pic>
    </p:spTree>
    <p:extLst>
      <p:ext uri="{BB962C8B-B14F-4D97-AF65-F5344CB8AC3E}">
        <p14:creationId xmlns:p14="http://schemas.microsoft.com/office/powerpoint/2010/main" val="4248489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EFAB0-8DB0-A1B8-7480-9A5D2FD5969C}"/>
              </a:ext>
            </a:extLst>
          </p:cNvPr>
          <p:cNvSpPr>
            <a:spLocks noGrp="1"/>
          </p:cNvSpPr>
          <p:nvPr>
            <p:ph type="title"/>
          </p:nvPr>
        </p:nvSpPr>
        <p:spPr>
          <a:xfrm>
            <a:off x="1422401" y="407991"/>
            <a:ext cx="9931400" cy="775417"/>
          </a:xfrm>
        </p:spPr>
        <p:txBody>
          <a:bodyPr>
            <a:normAutofit/>
          </a:bodyPr>
          <a:lstStyle/>
          <a:p>
            <a:r>
              <a:rPr lang="en-GB" sz="3600" dirty="0"/>
              <a:t>Step </a:t>
            </a:r>
            <a:r>
              <a:rPr lang="en-GB" sz="3600" b="1" dirty="0">
                <a:latin typeface="Arial" panose="020B0604020202020204" pitchFamily="34" charset="0"/>
                <a:cs typeface="Arial" panose="020B0604020202020204" pitchFamily="34" charset="0"/>
              </a:rPr>
              <a:t>10</a:t>
            </a:r>
            <a:r>
              <a:rPr lang="en-GB" sz="3600" dirty="0"/>
              <a:t>: Read the examination instructions:</a:t>
            </a:r>
            <a:endParaRPr lang="en-ZA" sz="3600" dirty="0"/>
          </a:p>
        </p:txBody>
      </p:sp>
      <p:sp>
        <p:nvSpPr>
          <p:cNvPr id="2" name="Content Placeholder 1">
            <a:extLst>
              <a:ext uri="{FF2B5EF4-FFF2-40B4-BE49-F238E27FC236}">
                <a16:creationId xmlns:a16="http://schemas.microsoft.com/office/drawing/2014/main" id="{7FBBA9C6-12B8-9F7B-C8C9-34E03520F55C}"/>
              </a:ext>
            </a:extLst>
          </p:cNvPr>
          <p:cNvSpPr>
            <a:spLocks noGrp="1"/>
          </p:cNvSpPr>
          <p:nvPr>
            <p:ph sz="half" idx="1"/>
          </p:nvPr>
        </p:nvSpPr>
        <p:spPr>
          <a:xfrm>
            <a:off x="6388101" y="1705882"/>
            <a:ext cx="5181600" cy="4351338"/>
          </a:xfrm>
        </p:spPr>
        <p:txBody>
          <a:bodyPr/>
          <a:lstStyle/>
          <a:p>
            <a:pPr marL="0" indent="0" algn="just">
              <a:buNone/>
            </a:pPr>
            <a:r>
              <a:rPr lang="en-GB" sz="2400" b="0" i="0" u="none" strike="noStrike" baseline="0" dirty="0">
                <a:solidFill>
                  <a:srgbClr val="002060"/>
                </a:solidFill>
                <a:latin typeface="Arial" panose="020B0604020202020204" pitchFamily="34" charset="0"/>
              </a:rPr>
              <a:t>Only click on </a:t>
            </a:r>
            <a:r>
              <a:rPr lang="en-GB" sz="2400" b="1" i="0" u="none" strike="noStrike" baseline="0" dirty="0">
                <a:solidFill>
                  <a:srgbClr val="002060"/>
                </a:solidFill>
                <a:latin typeface="Arial" panose="020B0604020202020204" pitchFamily="34" charset="0"/>
              </a:rPr>
              <a:t>“start the examination” </a:t>
            </a:r>
            <a:r>
              <a:rPr lang="en-GB" sz="2400" b="0" i="0" u="none" strike="noStrike" baseline="0" dirty="0">
                <a:solidFill>
                  <a:srgbClr val="002060"/>
                </a:solidFill>
                <a:latin typeface="Arial" panose="020B0604020202020204" pitchFamily="34" charset="0"/>
              </a:rPr>
              <a:t>at 09h00 when the examination is scheduled to start. SAPC will communicate if there are any delays in starting the examination.</a:t>
            </a:r>
          </a:p>
          <a:p>
            <a:pPr algn="just"/>
            <a:endParaRPr lang="en-ZA" dirty="0">
              <a:solidFill>
                <a:srgbClr val="002060"/>
              </a:solidFill>
            </a:endParaRPr>
          </a:p>
        </p:txBody>
      </p:sp>
      <p:pic>
        <p:nvPicPr>
          <p:cNvPr id="4" name="Image 15" descr="A screenshot of a computer  Description automatically generated">
            <a:extLst>
              <a:ext uri="{FF2B5EF4-FFF2-40B4-BE49-F238E27FC236}">
                <a16:creationId xmlns:a16="http://schemas.microsoft.com/office/drawing/2014/main" id="{C77F522B-F511-F75F-125B-6949BF410CF9}"/>
              </a:ext>
            </a:extLst>
          </p:cNvPr>
          <p:cNvPicPr>
            <a:picLocks/>
          </p:cNvPicPr>
          <p:nvPr/>
        </p:nvPicPr>
        <p:blipFill rotWithShape="1">
          <a:blip r:embed="rId2" cstate="print"/>
          <a:srcRect l="17283" r="21774"/>
          <a:stretch/>
        </p:blipFill>
        <p:spPr>
          <a:xfrm>
            <a:off x="1307348" y="1223817"/>
            <a:ext cx="4679796" cy="5634183"/>
          </a:xfrm>
          <a:prstGeom prst="rect">
            <a:avLst/>
          </a:prstGeom>
        </p:spPr>
      </p:pic>
    </p:spTree>
    <p:extLst>
      <p:ext uri="{BB962C8B-B14F-4D97-AF65-F5344CB8AC3E}">
        <p14:creationId xmlns:p14="http://schemas.microsoft.com/office/powerpoint/2010/main" val="3608280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8437-945F-3A98-82DD-9AA9BC106B39}"/>
              </a:ext>
            </a:extLst>
          </p:cNvPr>
          <p:cNvSpPr>
            <a:spLocks noGrp="1"/>
          </p:cNvSpPr>
          <p:nvPr>
            <p:ph type="title"/>
          </p:nvPr>
        </p:nvSpPr>
        <p:spPr>
          <a:xfrm>
            <a:off x="1574180" y="529181"/>
            <a:ext cx="9281532" cy="799306"/>
          </a:xfrm>
        </p:spPr>
        <p:txBody>
          <a:bodyPr>
            <a:normAutofit fontScale="90000"/>
          </a:bodyPr>
          <a:lstStyle/>
          <a:p>
            <a:r>
              <a:rPr lang="en-ZA" dirty="0"/>
              <a:t>VIOLATION DURING EXAMINATION</a:t>
            </a:r>
          </a:p>
        </p:txBody>
      </p:sp>
      <p:pic>
        <p:nvPicPr>
          <p:cNvPr id="6" name="Content Placeholder 4" descr="A picture containing text, screenshot, symbol, logo&#10;&#10;Description automatically generated">
            <a:extLst>
              <a:ext uri="{FF2B5EF4-FFF2-40B4-BE49-F238E27FC236}">
                <a16:creationId xmlns:a16="http://schemas.microsoft.com/office/drawing/2014/main" id="{AABB538C-3711-FC80-0457-8F4C36C08A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4558" y="3495602"/>
            <a:ext cx="3886200" cy="2833217"/>
          </a:xfrm>
        </p:spPr>
      </p:pic>
      <p:pic>
        <p:nvPicPr>
          <p:cNvPr id="7" name="Content Placeholder 4" descr="A picture containing light">
            <a:extLst>
              <a:ext uri="{FF2B5EF4-FFF2-40B4-BE49-F238E27FC236}">
                <a16:creationId xmlns:a16="http://schemas.microsoft.com/office/drawing/2014/main" id="{F79A13EF-195E-FF5A-EA94-D23828395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558" y="2713295"/>
            <a:ext cx="4024855" cy="2198915"/>
          </a:xfrm>
          <a:prstGeom prst="rect">
            <a:avLst/>
          </a:prstGeom>
        </p:spPr>
      </p:pic>
      <p:pic>
        <p:nvPicPr>
          <p:cNvPr id="10" name="Content Placeholder 9">
            <a:extLst>
              <a:ext uri="{FF2B5EF4-FFF2-40B4-BE49-F238E27FC236}">
                <a16:creationId xmlns:a16="http://schemas.microsoft.com/office/drawing/2014/main" id="{74487F1A-F827-99EB-8C67-00245F121DD8}"/>
              </a:ext>
            </a:extLst>
          </p:cNvPr>
          <p:cNvPicPr>
            <a:picLocks noGrp="1" noChangeAspect="1"/>
          </p:cNvPicPr>
          <p:nvPr>
            <p:ph sz="half" idx="1"/>
          </p:nvPr>
        </p:nvPicPr>
        <p:blipFill>
          <a:blip r:embed="rId5"/>
          <a:stretch>
            <a:fillRect/>
          </a:stretch>
        </p:blipFill>
        <p:spPr>
          <a:xfrm>
            <a:off x="1996744" y="2747384"/>
            <a:ext cx="3199145" cy="2398319"/>
          </a:xfrm>
          <a:prstGeom prst="rect">
            <a:avLst/>
          </a:prstGeom>
        </p:spPr>
      </p:pic>
      <p:sp>
        <p:nvSpPr>
          <p:cNvPr id="3" name="Oval 2">
            <a:extLst>
              <a:ext uri="{FF2B5EF4-FFF2-40B4-BE49-F238E27FC236}">
                <a16:creationId xmlns:a16="http://schemas.microsoft.com/office/drawing/2014/main" id="{EDABC42D-E184-7127-7900-6A84408611A5}"/>
              </a:ext>
            </a:extLst>
          </p:cNvPr>
          <p:cNvSpPr/>
          <p:nvPr/>
        </p:nvSpPr>
        <p:spPr>
          <a:xfrm>
            <a:off x="2071145" y="2120126"/>
            <a:ext cx="3074948" cy="14346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Google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access approved online reference material </a:t>
            </a:r>
            <a:endParaRPr kumimoji="0" lang="en-Z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349D682-3691-39FD-7425-004BD47ED5A1}"/>
              </a:ext>
            </a:extLst>
          </p:cNvPr>
          <p:cNvSpPr txBox="1"/>
          <p:nvPr/>
        </p:nvSpPr>
        <p:spPr>
          <a:xfrm>
            <a:off x="5550250" y="1804562"/>
            <a:ext cx="5679028" cy="1192121"/>
          </a:xfrm>
          <a:prstGeom prst="rect">
            <a:avLst/>
          </a:prstGeom>
          <a:noFill/>
        </p:spPr>
        <p:txBody>
          <a:bodyPr wrap="square">
            <a:spAutoFit/>
          </a:bodyPr>
          <a:lstStyle/>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Any action undertaken by the candidate to gain unfair academic advantage.</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This may include cheating/copying and possession of unauthorised materials</a:t>
            </a:r>
          </a:p>
        </p:txBody>
      </p:sp>
      <p:pic>
        <p:nvPicPr>
          <p:cNvPr id="5" name="Picture 4">
            <a:extLst>
              <a:ext uri="{FF2B5EF4-FFF2-40B4-BE49-F238E27FC236}">
                <a16:creationId xmlns:a16="http://schemas.microsoft.com/office/drawing/2014/main" id="{55C7FA5E-E9E4-6BF0-BDB6-EDFCDDCDCFCC}"/>
              </a:ext>
            </a:extLst>
          </p:cNvPr>
          <p:cNvPicPr>
            <a:picLocks noChangeAspect="1"/>
          </p:cNvPicPr>
          <p:nvPr/>
        </p:nvPicPr>
        <p:blipFill>
          <a:blip r:embed="rId6"/>
          <a:stretch>
            <a:fillRect/>
          </a:stretch>
        </p:blipFill>
        <p:spPr>
          <a:xfrm>
            <a:off x="6060513" y="3362070"/>
            <a:ext cx="3744808" cy="685835"/>
          </a:xfrm>
          <a:prstGeom prst="rect">
            <a:avLst/>
          </a:prstGeom>
        </p:spPr>
      </p:pic>
    </p:spTree>
    <p:extLst>
      <p:ext uri="{BB962C8B-B14F-4D97-AF65-F5344CB8AC3E}">
        <p14:creationId xmlns:p14="http://schemas.microsoft.com/office/powerpoint/2010/main" val="64894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723350" y="1967514"/>
            <a:ext cx="5986635" cy="5787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buFont typeface="Arial" panose="020B0604020202020204" pitchFamily="34" charset="0"/>
              <a:buNone/>
            </a:pPr>
            <a:r>
              <a:rPr lang="en-ZA" sz="1400" b="1" dirty="0">
                <a:solidFill>
                  <a:srgbClr val="000000"/>
                </a:solidFill>
              </a:rPr>
              <a:t>CS 1.4: Health Economics:</a:t>
            </a:r>
          </a:p>
          <a:p>
            <a:pPr marL="64008" indent="0">
              <a:buFont typeface="Arial" panose="020B0604020202020204" pitchFamily="34" charset="0"/>
              <a:buNone/>
            </a:pPr>
            <a:r>
              <a:rPr lang="en-ZA" sz="1200" dirty="0">
                <a:solidFill>
                  <a:srgbClr val="000000"/>
                </a:solidFill>
              </a:rPr>
              <a:t>Cost-benefit analysis </a:t>
            </a:r>
          </a:p>
          <a:p>
            <a:pPr marL="64008" indent="0">
              <a:lnSpc>
                <a:spcPct val="150000"/>
              </a:lnSpc>
              <a:spcBef>
                <a:spcPts val="0"/>
              </a:spcBef>
              <a:buFont typeface="Arial" panose="020B0604020202020204" pitchFamily="34" charset="0"/>
              <a:buNone/>
            </a:pPr>
            <a:r>
              <a:rPr lang="en-ZA" sz="1200" dirty="0">
                <a:solidFill>
                  <a:srgbClr val="000000"/>
                </a:solidFill>
              </a:rPr>
              <a:t>Cost-effectiveness analysis </a:t>
            </a:r>
          </a:p>
          <a:p>
            <a:pPr marL="64008" indent="0">
              <a:lnSpc>
                <a:spcPct val="150000"/>
              </a:lnSpc>
              <a:spcBef>
                <a:spcPts val="0"/>
              </a:spcBef>
              <a:buFont typeface="Arial" panose="020B0604020202020204" pitchFamily="34" charset="0"/>
              <a:buNone/>
            </a:pPr>
            <a:r>
              <a:rPr lang="en-ZA" sz="1200" dirty="0">
                <a:solidFill>
                  <a:srgbClr val="000000"/>
                </a:solidFill>
              </a:rPr>
              <a:t>Cost-minimisation analysis </a:t>
            </a:r>
          </a:p>
          <a:p>
            <a:pPr marL="64008" indent="0">
              <a:lnSpc>
                <a:spcPct val="150000"/>
              </a:lnSpc>
              <a:spcBef>
                <a:spcPts val="0"/>
              </a:spcBef>
              <a:buFont typeface="Arial" panose="020B0604020202020204" pitchFamily="34" charset="0"/>
              <a:buNone/>
            </a:pPr>
            <a:r>
              <a:rPr lang="en-GB" sz="1200" dirty="0">
                <a:solidFill>
                  <a:srgbClr val="323232"/>
                </a:solidFill>
              </a:rPr>
              <a:t>Cost differential between therapeutic agents </a:t>
            </a:r>
          </a:p>
          <a:p>
            <a:pPr marL="64008" indent="0">
              <a:lnSpc>
                <a:spcPct val="150000"/>
              </a:lnSpc>
              <a:spcBef>
                <a:spcPts val="0"/>
              </a:spcBef>
              <a:buFont typeface="Arial" panose="020B0604020202020204" pitchFamily="34" charset="0"/>
              <a:buNone/>
            </a:pPr>
            <a:r>
              <a:rPr lang="en-GB" sz="1200" dirty="0">
                <a:solidFill>
                  <a:srgbClr val="323232"/>
                </a:solidFill>
              </a:rPr>
              <a:t>Cost differential between branded drugs and generic equivalents </a:t>
            </a:r>
          </a:p>
          <a:p>
            <a:pPr marL="64008" indent="0">
              <a:lnSpc>
                <a:spcPct val="150000"/>
              </a:lnSpc>
              <a:spcBef>
                <a:spcPts val="0"/>
              </a:spcBef>
              <a:buFont typeface="Arial" panose="020B0604020202020204" pitchFamily="34" charset="0"/>
              <a:buNone/>
            </a:pPr>
            <a:r>
              <a:rPr lang="en-GB" sz="1200" dirty="0">
                <a:solidFill>
                  <a:srgbClr val="323232"/>
                </a:solidFill>
              </a:rPr>
              <a:t>Cost differential between dosage forms and routes of administration </a:t>
            </a:r>
          </a:p>
          <a:p>
            <a:pPr marL="64008" indent="0">
              <a:lnSpc>
                <a:spcPct val="150000"/>
              </a:lnSpc>
              <a:spcBef>
                <a:spcPts val="0"/>
              </a:spcBef>
              <a:buFont typeface="Arial" panose="020B0604020202020204" pitchFamily="34" charset="0"/>
              <a:buNone/>
            </a:pPr>
            <a:r>
              <a:rPr lang="en-GB" sz="1200" dirty="0">
                <a:solidFill>
                  <a:srgbClr val="000000"/>
                </a:solidFill>
              </a:rPr>
              <a:t>Cost differential of dosing regimen </a:t>
            </a:r>
          </a:p>
          <a:p>
            <a:pPr marL="64008" indent="0">
              <a:lnSpc>
                <a:spcPct val="150000"/>
              </a:lnSpc>
              <a:spcBef>
                <a:spcPts val="0"/>
              </a:spcBef>
              <a:buFont typeface="Arial" panose="020B0604020202020204" pitchFamily="34" charset="0"/>
              <a:buNone/>
            </a:pPr>
            <a:r>
              <a:rPr lang="en-GB" sz="1200" dirty="0">
                <a:solidFill>
                  <a:srgbClr val="323232"/>
                </a:solidFill>
              </a:rPr>
              <a:t>Cost differential of alternative treatment plans </a:t>
            </a:r>
          </a:p>
          <a:p>
            <a:pPr marL="64008" indent="0">
              <a:lnSpc>
                <a:spcPct val="150000"/>
              </a:lnSpc>
              <a:spcBef>
                <a:spcPts val="0"/>
              </a:spcBef>
              <a:buFont typeface="Arial" panose="020B0604020202020204" pitchFamily="34" charset="0"/>
              <a:buNone/>
            </a:pPr>
            <a:endParaRPr lang="en-GB" sz="1200" dirty="0">
              <a:solidFill>
                <a:srgbClr val="323232"/>
              </a:solidFill>
            </a:endParaRPr>
          </a:p>
          <a:p>
            <a:pPr marL="64008" indent="0">
              <a:buFont typeface="Arial" panose="020B0604020202020204" pitchFamily="34" charset="0"/>
              <a:buNone/>
            </a:pPr>
            <a:r>
              <a:rPr lang="en-GB" sz="1400" b="1" dirty="0">
                <a:solidFill>
                  <a:srgbClr val="000000"/>
                </a:solidFill>
              </a:rPr>
              <a:t>CS 2.3: Patient medicine review and management: </a:t>
            </a:r>
          </a:p>
          <a:p>
            <a:pPr marL="64008" indent="0">
              <a:buFont typeface="Arial" panose="020B0604020202020204" pitchFamily="34" charset="0"/>
              <a:buNone/>
            </a:pPr>
            <a:r>
              <a:rPr lang="en-ZA" sz="1200" dirty="0">
                <a:solidFill>
                  <a:srgbClr val="323232"/>
                </a:solidFill>
              </a:rPr>
              <a:t>Dose adjustment </a:t>
            </a:r>
          </a:p>
          <a:p>
            <a:pPr marL="64008" indent="0">
              <a:buFont typeface="Arial" panose="020B0604020202020204" pitchFamily="34" charset="0"/>
              <a:buNone/>
            </a:pPr>
            <a:r>
              <a:rPr lang="en-ZA" sz="1200" dirty="0">
                <a:solidFill>
                  <a:srgbClr val="323232"/>
                </a:solidFill>
              </a:rPr>
              <a:t>Pharmacokinetics </a:t>
            </a:r>
          </a:p>
          <a:p>
            <a:pPr marL="64008" indent="0">
              <a:buFont typeface="Arial" panose="020B0604020202020204" pitchFamily="34" charset="0"/>
              <a:buNone/>
            </a:pPr>
            <a:r>
              <a:rPr lang="en-ZA" sz="1200" dirty="0">
                <a:solidFill>
                  <a:srgbClr val="323232"/>
                </a:solidFill>
              </a:rPr>
              <a:t>Creatinine clearance </a:t>
            </a:r>
          </a:p>
          <a:p>
            <a:pPr marL="64008" indent="0">
              <a:buFont typeface="Arial" panose="020B0604020202020204" pitchFamily="34" charset="0"/>
              <a:buNone/>
            </a:pPr>
            <a:endParaRPr lang="en-ZA" sz="1200" dirty="0">
              <a:solidFill>
                <a:srgbClr val="323232"/>
              </a:solidFill>
            </a:endParaRPr>
          </a:p>
          <a:p>
            <a:pPr marL="64008" indent="0">
              <a:buFont typeface="Arial" panose="020B0604020202020204" pitchFamily="34" charset="0"/>
              <a:buNone/>
            </a:pPr>
            <a:endParaRPr lang="en-ZA" sz="1200" dirty="0">
              <a:solidFill>
                <a:srgbClr val="323232"/>
              </a:solidFill>
            </a:endParaRPr>
          </a:p>
          <a:p>
            <a:pPr marL="64008" indent="0">
              <a:lnSpc>
                <a:spcPct val="150000"/>
              </a:lnSpc>
              <a:spcBef>
                <a:spcPts val="0"/>
              </a:spcBef>
              <a:buFont typeface="Arial" panose="020B0604020202020204" pitchFamily="34" charset="0"/>
              <a:buNone/>
            </a:pPr>
            <a:endParaRPr lang="en-GB" sz="1000" dirty="0">
              <a:solidFill>
                <a:srgbClr val="323232"/>
              </a:solidFill>
            </a:endParaRPr>
          </a:p>
        </p:txBody>
      </p:sp>
      <p:sp>
        <p:nvSpPr>
          <p:cNvPr id="6" name="TextBox 5">
            <a:extLst>
              <a:ext uri="{FF2B5EF4-FFF2-40B4-BE49-F238E27FC236}">
                <a16:creationId xmlns:a16="http://schemas.microsoft.com/office/drawing/2014/main" id="{9A159D98-2230-4BCB-B095-54698F6DB999}"/>
              </a:ext>
            </a:extLst>
          </p:cNvPr>
          <p:cNvSpPr txBox="1"/>
          <p:nvPr/>
        </p:nvSpPr>
        <p:spPr>
          <a:xfrm>
            <a:off x="5938299" y="618998"/>
            <a:ext cx="6540957" cy="5967467"/>
          </a:xfrm>
          <a:prstGeom prst="rect">
            <a:avLst/>
          </a:prstGeom>
          <a:noFill/>
        </p:spPr>
        <p:txBody>
          <a:bodyPr wrap="square">
            <a:spAutoFit/>
          </a:bodyPr>
          <a:lstStyle/>
          <a:p>
            <a:endParaRPr lang="en-ZA" sz="1200" b="0" i="0" u="none" strike="noStrike" baseline="0" dirty="0">
              <a:solidFill>
                <a:srgbClr val="323232"/>
              </a:solidFill>
              <a:latin typeface="Arial" panose="020B0604020202020204" pitchFamily="34" charset="0"/>
            </a:endParaRPr>
          </a:p>
          <a:p>
            <a:pPr marL="64008" indent="0">
              <a:buNone/>
            </a:pPr>
            <a:r>
              <a:rPr lang="en-GB" sz="1400" b="1" dirty="0">
                <a:solidFill>
                  <a:srgbClr val="000000"/>
                </a:solidFill>
                <a:latin typeface="Arial" panose="020B0604020202020204" pitchFamily="34" charset="0"/>
              </a:rPr>
              <a:t>CS 2.4: Medicines and medical devices safety: </a:t>
            </a:r>
          </a:p>
          <a:p>
            <a:pPr marL="64008" indent="0">
              <a:lnSpc>
                <a:spcPct val="150000"/>
              </a:lnSpc>
              <a:buNone/>
            </a:pPr>
            <a:r>
              <a:rPr lang="en-ZA" sz="1200" dirty="0">
                <a:solidFill>
                  <a:srgbClr val="323232"/>
                </a:solidFill>
                <a:latin typeface="Arial" panose="020B0604020202020204" pitchFamily="34" charset="0"/>
              </a:rPr>
              <a:t>Calculate an appropriate dose </a:t>
            </a:r>
          </a:p>
          <a:p>
            <a:pPr marL="64008" indent="0">
              <a:lnSpc>
                <a:spcPct val="150000"/>
              </a:lnSpc>
              <a:buNone/>
            </a:pPr>
            <a:r>
              <a:rPr lang="en-GB" sz="1200" dirty="0">
                <a:solidFill>
                  <a:srgbClr val="000000"/>
                </a:solidFill>
                <a:latin typeface="Arial" panose="020B0604020202020204" pitchFamily="34" charset="0"/>
              </a:rPr>
              <a:t>Prepare, concentrate, or dilute compounded medications accurately </a:t>
            </a:r>
          </a:p>
          <a:p>
            <a:pPr marL="64008" indent="0">
              <a:lnSpc>
                <a:spcPct val="150000"/>
              </a:lnSpc>
              <a:buNone/>
            </a:pPr>
            <a:r>
              <a:rPr lang="en-GB" sz="1200" dirty="0">
                <a:solidFill>
                  <a:srgbClr val="323232"/>
                </a:solidFill>
                <a:latin typeface="Arial" panose="020B0604020202020204" pitchFamily="34" charset="0"/>
              </a:rPr>
              <a:t>Interpret osmolarity, isotonicity, and milliequivalents </a:t>
            </a:r>
          </a:p>
          <a:p>
            <a:pPr marL="64008" indent="0">
              <a:lnSpc>
                <a:spcPct val="150000"/>
              </a:lnSpc>
              <a:buNone/>
            </a:pPr>
            <a:r>
              <a:rPr lang="en-ZA" sz="1200" dirty="0">
                <a:solidFill>
                  <a:srgbClr val="323232"/>
                </a:solidFill>
                <a:latin typeface="Arial" panose="020B0604020202020204" pitchFamily="34" charset="0"/>
              </a:rPr>
              <a:t>Prepare isotonic solutions </a:t>
            </a:r>
          </a:p>
          <a:p>
            <a:pPr marL="64008" indent="0">
              <a:lnSpc>
                <a:spcPct val="150000"/>
              </a:lnSpc>
              <a:buNone/>
            </a:pPr>
            <a:r>
              <a:rPr lang="en-ZA" sz="1200" dirty="0">
                <a:solidFill>
                  <a:srgbClr val="323232"/>
                </a:solidFill>
                <a:latin typeface="Arial" panose="020B0604020202020204" pitchFamily="34" charset="0"/>
              </a:rPr>
              <a:t>Reconstitute dry powders to appropriate concentration </a:t>
            </a:r>
          </a:p>
          <a:p>
            <a:endParaRPr lang="en-ZA" sz="1200" b="0" i="0" u="none" strike="noStrike" baseline="0" dirty="0">
              <a:solidFill>
                <a:srgbClr val="323232"/>
              </a:solidFill>
              <a:latin typeface="Arial" panose="020B0604020202020204" pitchFamily="34" charset="0"/>
            </a:endParaRPr>
          </a:p>
          <a:p>
            <a:r>
              <a:rPr lang="en-GB" sz="1400" b="1" i="0" u="none" strike="noStrike" baseline="0" dirty="0">
                <a:solidFill>
                  <a:srgbClr val="000000"/>
                </a:solidFill>
                <a:latin typeface="Arial" panose="020B0604020202020204" pitchFamily="34" charset="0"/>
              </a:rPr>
              <a:t> CS 2.5: Therapeutic outcome monitoring: </a:t>
            </a:r>
            <a:endParaRPr lang="en-GB" sz="1400" b="0" i="0" u="none" strike="noStrike" baseline="0" dirty="0">
              <a:solidFill>
                <a:srgbClr val="000000"/>
              </a:solidFill>
              <a:latin typeface="Arial" panose="020B0604020202020204" pitchFamily="34" charset="0"/>
            </a:endParaRPr>
          </a:p>
          <a:p>
            <a:pPr>
              <a:lnSpc>
                <a:spcPct val="150000"/>
              </a:lnSpc>
            </a:pPr>
            <a:r>
              <a:rPr lang="en-ZA" sz="1200" i="0" u="none" strike="noStrike" baseline="0" dirty="0">
                <a:solidFill>
                  <a:srgbClr val="323232"/>
                </a:solidFill>
                <a:latin typeface="Arial" panose="020B0604020202020204" pitchFamily="34" charset="0"/>
              </a:rPr>
              <a:t> Dose adjustment </a:t>
            </a:r>
          </a:p>
          <a:p>
            <a:pPr>
              <a:lnSpc>
                <a:spcPct val="150000"/>
              </a:lnSpc>
            </a:pPr>
            <a:r>
              <a:rPr lang="en-ZA" sz="1200" i="0" u="none" strike="noStrike" baseline="0" dirty="0">
                <a:solidFill>
                  <a:srgbClr val="000000"/>
                </a:solidFill>
                <a:latin typeface="Arial" panose="020B0604020202020204" pitchFamily="34" charset="0"/>
              </a:rPr>
              <a:t> Pharmacokinetics </a:t>
            </a:r>
          </a:p>
          <a:p>
            <a:pPr>
              <a:lnSpc>
                <a:spcPct val="150000"/>
              </a:lnSpc>
            </a:pPr>
            <a:r>
              <a:rPr lang="en-ZA" sz="1200" i="0" u="none" strike="noStrike" baseline="0" dirty="0">
                <a:solidFill>
                  <a:srgbClr val="323232"/>
                </a:solidFill>
                <a:latin typeface="Arial" panose="020B0604020202020204" pitchFamily="34" charset="0"/>
              </a:rPr>
              <a:t> Creatinine clearance </a:t>
            </a:r>
          </a:p>
          <a:p>
            <a:endParaRPr lang="en-ZA" sz="1200" b="0" i="0" u="none" strike="noStrike" baseline="0" dirty="0">
              <a:solidFill>
                <a:srgbClr val="323232"/>
              </a:solidFill>
              <a:latin typeface="Arial" panose="020B0604020202020204" pitchFamily="34" charset="0"/>
            </a:endParaRPr>
          </a:p>
          <a:p>
            <a:r>
              <a:rPr lang="en-GB" sz="1400" b="1" i="0" u="none" strike="noStrike" baseline="0" dirty="0">
                <a:solidFill>
                  <a:srgbClr val="000000"/>
                </a:solidFill>
                <a:latin typeface="Arial" panose="020B0604020202020204" pitchFamily="34" charset="0"/>
              </a:rPr>
              <a:t> CS 2.6: Pharmacist-initiated therapy:</a:t>
            </a:r>
            <a:endParaRPr lang="en-GB" sz="1400" b="0" i="0" u="none" strike="noStrike" baseline="0" dirty="0">
              <a:solidFill>
                <a:srgbClr val="000000"/>
              </a:solidFill>
              <a:latin typeface="Arial" panose="020B0604020202020204" pitchFamily="34" charset="0"/>
            </a:endParaRPr>
          </a:p>
          <a:p>
            <a:pPr>
              <a:lnSpc>
                <a:spcPct val="150000"/>
              </a:lnSpc>
            </a:pPr>
            <a:r>
              <a:rPr lang="en-GB" sz="1200" i="0" u="none" strike="noStrike" baseline="0" dirty="0">
                <a:solidFill>
                  <a:srgbClr val="323232"/>
                </a:solidFill>
                <a:latin typeface="Arial" panose="020B0604020202020204" pitchFamily="34" charset="0"/>
              </a:rPr>
              <a:t> Amount </a:t>
            </a:r>
            <a:r>
              <a:rPr lang="en-GB" sz="1200" b="0" i="0" u="none" strike="noStrike" baseline="0" dirty="0">
                <a:solidFill>
                  <a:srgbClr val="323232"/>
                </a:solidFill>
                <a:latin typeface="Arial" panose="020B0604020202020204" pitchFamily="34" charset="0"/>
              </a:rPr>
              <a:t>of medication required for dispensing </a:t>
            </a:r>
          </a:p>
          <a:p>
            <a:pPr>
              <a:lnSpc>
                <a:spcPct val="150000"/>
              </a:lnSpc>
            </a:pPr>
            <a:r>
              <a:rPr lang="en-ZA" sz="1200" b="0" i="0" u="none" strike="noStrike" baseline="0" dirty="0">
                <a:solidFill>
                  <a:srgbClr val="323232"/>
                </a:solidFill>
                <a:latin typeface="Arial" panose="020B0604020202020204" pitchFamily="34" charset="0"/>
              </a:rPr>
              <a:t> Suitability of doses </a:t>
            </a:r>
          </a:p>
          <a:p>
            <a:pPr>
              <a:lnSpc>
                <a:spcPct val="150000"/>
              </a:lnSpc>
            </a:pPr>
            <a:r>
              <a:rPr lang="en-GB" sz="1200" b="0" i="0" u="none" strike="noStrike" baseline="0" dirty="0">
                <a:solidFill>
                  <a:srgbClr val="323232"/>
                </a:solidFill>
                <a:latin typeface="Arial" panose="020B0604020202020204" pitchFamily="34" charset="0"/>
              </a:rPr>
              <a:t> Doses based on patient’s weight </a:t>
            </a:r>
          </a:p>
          <a:p>
            <a:pPr>
              <a:lnSpc>
                <a:spcPct val="150000"/>
              </a:lnSpc>
            </a:pPr>
            <a:r>
              <a:rPr lang="en-GB" sz="1200" b="0" i="0" u="none" strike="noStrike" baseline="0" dirty="0">
                <a:solidFill>
                  <a:srgbClr val="323232"/>
                </a:solidFill>
                <a:latin typeface="Arial" panose="020B0604020202020204" pitchFamily="34" charset="0"/>
              </a:rPr>
              <a:t> Doses based on surface area </a:t>
            </a:r>
          </a:p>
          <a:p>
            <a:pPr>
              <a:lnSpc>
                <a:spcPct val="150000"/>
              </a:lnSpc>
            </a:pPr>
            <a:r>
              <a:rPr lang="en-GB" sz="1200" b="0" i="0" u="none" strike="noStrike" baseline="0" dirty="0">
                <a:solidFill>
                  <a:srgbClr val="000000"/>
                </a:solidFill>
                <a:latin typeface="Arial" panose="020B0604020202020204" pitchFamily="34" charset="0"/>
              </a:rPr>
              <a:t> Prepare, concentrate, or dilute compounded medications accurately. </a:t>
            </a:r>
          </a:p>
          <a:p>
            <a:pPr>
              <a:lnSpc>
                <a:spcPct val="150000"/>
              </a:lnSpc>
            </a:pPr>
            <a:r>
              <a:rPr lang="en-GB" sz="1200" b="0" i="0" u="none" strike="noStrike" baseline="0" dirty="0">
                <a:solidFill>
                  <a:srgbClr val="000000"/>
                </a:solidFill>
                <a:latin typeface="Arial" panose="020B0604020202020204" pitchFamily="34" charset="0"/>
              </a:rPr>
              <a:t> Reconstitute dry powders to appropriate concentration (including displacement volume) </a:t>
            </a:r>
          </a:p>
          <a:p>
            <a:pPr>
              <a:lnSpc>
                <a:spcPct val="150000"/>
              </a:lnSpc>
            </a:pPr>
            <a:r>
              <a:rPr lang="en-ZA" sz="1200" b="0" i="0" u="none" strike="noStrike" baseline="0" dirty="0">
                <a:solidFill>
                  <a:srgbClr val="323232"/>
                </a:solidFill>
                <a:latin typeface="Arial" panose="020B0604020202020204" pitchFamily="34" charset="0"/>
              </a:rPr>
              <a:t> Calculation of BMI </a:t>
            </a:r>
          </a:p>
          <a:p>
            <a:pPr>
              <a:lnSpc>
                <a:spcPct val="150000"/>
              </a:lnSpc>
            </a:pPr>
            <a:r>
              <a:rPr lang="en-GB" sz="1200" b="0" i="0" u="none" strike="noStrike" baseline="0" dirty="0">
                <a:solidFill>
                  <a:srgbClr val="323232"/>
                </a:solidFill>
                <a:latin typeface="Arial" panose="020B0604020202020204" pitchFamily="34" charset="0"/>
              </a:rPr>
              <a:t> Calculation of peak flow reading </a:t>
            </a:r>
            <a:endParaRPr lang="en-GB" sz="1200" dirty="0">
              <a:solidFill>
                <a:srgbClr val="323232"/>
              </a:solidFill>
              <a:latin typeface="Arial" panose="020B0604020202020204" pitchFamily="34" charset="0"/>
            </a:endParaRPr>
          </a:p>
          <a:p>
            <a:pPr>
              <a:lnSpc>
                <a:spcPct val="150000"/>
              </a:lnSpc>
            </a:pPr>
            <a:endParaRPr lang="en-GB" sz="1200" dirty="0">
              <a:solidFill>
                <a:srgbClr val="323232"/>
              </a:solidFill>
              <a:latin typeface="Arial" panose="020B0604020202020204" pitchFamily="34" charset="0"/>
            </a:endParaRPr>
          </a:p>
        </p:txBody>
      </p:sp>
      <p:pic>
        <p:nvPicPr>
          <p:cNvPr id="7" name="Graphic 6" descr="Calculator">
            <a:extLst>
              <a:ext uri="{FF2B5EF4-FFF2-40B4-BE49-F238E27FC236}">
                <a16:creationId xmlns:a16="http://schemas.microsoft.com/office/drawing/2014/main" id="{708F0294-C942-49E4-8649-4088A2E031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7543" y="217714"/>
            <a:ext cx="1110599" cy="978993"/>
          </a:xfrm>
          <a:prstGeom prst="rect">
            <a:avLst/>
          </a:prstGeom>
        </p:spPr>
      </p:pic>
      <p:sp>
        <p:nvSpPr>
          <p:cNvPr id="8" name="Title 1">
            <a:extLst>
              <a:ext uri="{FF2B5EF4-FFF2-40B4-BE49-F238E27FC236}">
                <a16:creationId xmlns:a16="http://schemas.microsoft.com/office/drawing/2014/main" id="{8AEF85B7-B172-4DEE-8E5E-B08C27B649F3}"/>
              </a:ext>
            </a:extLst>
          </p:cNvPr>
          <p:cNvSpPr txBox="1">
            <a:spLocks/>
          </p:cNvSpPr>
          <p:nvPr/>
        </p:nvSpPr>
        <p:spPr>
          <a:xfrm>
            <a:off x="2555696" y="95446"/>
            <a:ext cx="5447752"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a:t>
            </a:r>
          </a:p>
        </p:txBody>
      </p:sp>
    </p:spTree>
    <p:extLst>
      <p:ext uri="{BB962C8B-B14F-4D97-AF65-F5344CB8AC3E}">
        <p14:creationId xmlns:p14="http://schemas.microsoft.com/office/powerpoint/2010/main" val="2710851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DDB204-A5CE-46C4-ADBA-9825CBE2021E}"/>
              </a:ext>
            </a:extLst>
          </p:cNvPr>
          <p:cNvSpPr>
            <a:spLocks noGrp="1"/>
          </p:cNvSpPr>
          <p:nvPr>
            <p:ph type="body" idx="1"/>
          </p:nvPr>
        </p:nvSpPr>
        <p:spPr>
          <a:xfrm>
            <a:off x="877927" y="2376803"/>
            <a:ext cx="10515600" cy="4027714"/>
          </a:xfrm>
        </p:spPr>
        <p:txBody>
          <a:bodyPr>
            <a:normAutofit/>
          </a:bodyPr>
          <a:lstStyle/>
          <a:p>
            <a:pPr marL="457200" indent="-457200">
              <a:buAutoNum type="arabicPeriod"/>
            </a:pPr>
            <a:r>
              <a:rPr lang="en-GB" sz="2800" dirty="0">
                <a:solidFill>
                  <a:schemeClr val="bg1"/>
                </a:solidFill>
              </a:rPr>
              <a:t>Keep your cell phone next to you, ensure that fully charged and you have data.</a:t>
            </a:r>
          </a:p>
          <a:p>
            <a:endParaRPr lang="en-GB" sz="2800" dirty="0">
              <a:solidFill>
                <a:schemeClr val="bg1"/>
              </a:solidFill>
            </a:endParaRPr>
          </a:p>
          <a:p>
            <a:pPr marL="514350" indent="-514350">
              <a:buFont typeface="+mj-lt"/>
              <a:buAutoNum type="arabicPeriod" startAt="2"/>
            </a:pPr>
            <a:r>
              <a:rPr lang="en-GB" sz="2800" dirty="0">
                <a:solidFill>
                  <a:schemeClr val="bg1"/>
                </a:solidFill>
              </a:rPr>
              <a:t>The invigilator may call or send you a message on the cell phone number you have provided to SAPC.</a:t>
            </a:r>
          </a:p>
        </p:txBody>
      </p:sp>
      <p:sp>
        <p:nvSpPr>
          <p:cNvPr id="4" name="Title 1">
            <a:extLst>
              <a:ext uri="{FF2B5EF4-FFF2-40B4-BE49-F238E27FC236}">
                <a16:creationId xmlns:a16="http://schemas.microsoft.com/office/drawing/2014/main" id="{0637EA3A-9597-44BF-8563-E0519A309785}"/>
              </a:ext>
            </a:extLst>
          </p:cNvPr>
          <p:cNvSpPr>
            <a:spLocks noGrp="1"/>
          </p:cNvSpPr>
          <p:nvPr>
            <p:ph type="title"/>
          </p:nvPr>
        </p:nvSpPr>
        <p:spPr>
          <a:xfrm>
            <a:off x="1323975" y="264695"/>
            <a:ext cx="10515600" cy="1528010"/>
          </a:xfrm>
        </p:spPr>
        <p:txBody>
          <a:bodyPr>
            <a:normAutofit/>
          </a:bodyPr>
          <a:lstStyle/>
          <a:p>
            <a:r>
              <a:rPr lang="en-ZA" dirty="0">
                <a:solidFill>
                  <a:schemeClr val="bg1"/>
                </a:solidFill>
              </a:rPr>
              <a:t>Invigilator contacting candidate before start of exam:</a:t>
            </a:r>
            <a:endParaRPr lang="en-ZA"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682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16CB9-B2B5-470A-8016-67E4F2C4A300}"/>
              </a:ext>
            </a:extLst>
          </p:cNvPr>
          <p:cNvSpPr>
            <a:spLocks noGrp="1"/>
          </p:cNvSpPr>
          <p:nvPr>
            <p:ph sz="half" idx="2"/>
          </p:nvPr>
        </p:nvSpPr>
        <p:spPr>
          <a:xfrm>
            <a:off x="3091543" y="947058"/>
            <a:ext cx="5497285" cy="5509186"/>
          </a:xfrm>
        </p:spPr>
        <p:txBody>
          <a:bodyPr vert="horz" lIns="91440" tIns="45720" rIns="91440" bIns="45720" rtlCol="0" anchor="t">
            <a:normAutofit fontScale="92500"/>
          </a:bodyPr>
          <a:lstStyle/>
          <a:p>
            <a:pPr marL="63500" indent="0">
              <a:buNone/>
            </a:pPr>
            <a:r>
              <a:rPr lang="en-ZA" dirty="0">
                <a:solidFill>
                  <a:srgbClr val="002060"/>
                </a:solidFill>
              </a:rPr>
              <a:t>Login to the SAPC website &amp; enter one-time pin (sent to your cell phone), to enter the examination </a:t>
            </a:r>
            <a:endParaRPr lang="en-US" dirty="0">
              <a:solidFill>
                <a:srgbClr val="002060"/>
              </a:solidFill>
            </a:endParaRPr>
          </a:p>
          <a:p>
            <a:pPr marL="457200" lvl="1" indent="0">
              <a:buNone/>
            </a:pPr>
            <a:r>
              <a:rPr lang="en-ZA" dirty="0">
                <a:solidFill>
                  <a:srgbClr val="002060"/>
                </a:solidFill>
              </a:rPr>
              <a:t>Complete the declaration </a:t>
            </a:r>
          </a:p>
          <a:p>
            <a:pPr marL="457200" lvl="1" indent="0">
              <a:buNone/>
            </a:pPr>
            <a:r>
              <a:rPr lang="en-ZA" dirty="0">
                <a:solidFill>
                  <a:srgbClr val="002060"/>
                </a:solidFill>
              </a:rPr>
              <a:t>Read the examination rules;</a:t>
            </a:r>
          </a:p>
          <a:p>
            <a:pPr marL="537210" lvl="1" indent="0">
              <a:buNone/>
            </a:pPr>
            <a:endParaRPr lang="en-ZA" dirty="0">
              <a:solidFill>
                <a:srgbClr val="002060"/>
              </a:solidFill>
            </a:endParaRPr>
          </a:p>
          <a:p>
            <a:pPr marL="63500" indent="0">
              <a:buNone/>
            </a:pPr>
            <a:r>
              <a:rPr lang="en-ZA" dirty="0">
                <a:solidFill>
                  <a:srgbClr val="002060"/>
                </a:solidFill>
              </a:rPr>
              <a:t>Examination commences (remote invigilator) </a:t>
            </a:r>
          </a:p>
          <a:p>
            <a:pPr marL="457200" lvl="1" indent="0">
              <a:buNone/>
            </a:pPr>
            <a:r>
              <a:rPr lang="en-ZA" dirty="0">
                <a:solidFill>
                  <a:srgbClr val="002060"/>
                </a:solidFill>
              </a:rPr>
              <a:t>The exam will be invigilated through remote proctoring system which will have a continuous video feed, and images will be taken throughout the exam.</a:t>
            </a:r>
          </a:p>
          <a:p>
            <a:pPr marL="457200" lvl="1" indent="0">
              <a:buNone/>
            </a:pPr>
            <a:endParaRPr lang="en-ZA" dirty="0">
              <a:solidFill>
                <a:srgbClr val="002060"/>
              </a:solidFill>
            </a:endParaRPr>
          </a:p>
          <a:p>
            <a:pPr marL="457200" lvl="1" indent="0">
              <a:buNone/>
            </a:pPr>
            <a:r>
              <a:rPr lang="en-ZA" dirty="0">
                <a:solidFill>
                  <a:srgbClr val="002060"/>
                </a:solidFill>
              </a:rPr>
              <a:t>Examination ends.</a:t>
            </a:r>
          </a:p>
        </p:txBody>
      </p:sp>
      <p:sp>
        <p:nvSpPr>
          <p:cNvPr id="2" name="Title 1">
            <a:extLst>
              <a:ext uri="{FF2B5EF4-FFF2-40B4-BE49-F238E27FC236}">
                <a16:creationId xmlns:a16="http://schemas.microsoft.com/office/drawing/2014/main" id="{04E9BF6B-0568-4142-9FA0-A69080548E49}"/>
              </a:ext>
            </a:extLst>
          </p:cNvPr>
          <p:cNvSpPr>
            <a:spLocks noGrp="1"/>
          </p:cNvSpPr>
          <p:nvPr>
            <p:ph type="title"/>
          </p:nvPr>
        </p:nvSpPr>
        <p:spPr>
          <a:xfrm>
            <a:off x="9548937" y="2926234"/>
            <a:ext cx="2182011" cy="775417"/>
          </a:xfrm>
        </p:spPr>
        <p:txBody>
          <a:bodyPr>
            <a:normAutofit fontScale="90000"/>
          </a:bodyPr>
          <a:lstStyle/>
          <a:p>
            <a:pPr algn="ctr"/>
            <a:r>
              <a:rPr lang="en-ZA" dirty="0">
                <a:solidFill>
                  <a:schemeClr val="bg1"/>
                </a:solidFill>
              </a:rPr>
              <a:t>Exam </a:t>
            </a:r>
            <a:br>
              <a:rPr lang="en-ZA" dirty="0">
                <a:solidFill>
                  <a:schemeClr val="bg1"/>
                </a:solidFill>
              </a:rPr>
            </a:br>
            <a:r>
              <a:rPr lang="en-ZA" dirty="0">
                <a:solidFill>
                  <a:schemeClr val="bg1"/>
                </a:solidFill>
              </a:rPr>
              <a:t>Day </a:t>
            </a:r>
            <a:r>
              <a:rPr lang="en-ZA" dirty="0">
                <a:solidFill>
                  <a:schemeClr val="bg1"/>
                </a:solidFill>
                <a:latin typeface="Arial" panose="020B0604020202020204" pitchFamily="34" charset="0"/>
                <a:cs typeface="Arial" panose="020B0604020202020204" pitchFamily="34" charset="0"/>
              </a:rPr>
              <a:t>1</a:t>
            </a:r>
          </a:p>
        </p:txBody>
      </p:sp>
      <p:cxnSp>
        <p:nvCxnSpPr>
          <p:cNvPr id="5" name="Straight Arrow Connector 4">
            <a:extLst>
              <a:ext uri="{FF2B5EF4-FFF2-40B4-BE49-F238E27FC236}">
                <a16:creationId xmlns:a16="http://schemas.microsoft.com/office/drawing/2014/main" id="{2B3E6CC6-8CA7-4A9E-9A81-3EE17427146C}"/>
              </a:ext>
            </a:extLst>
          </p:cNvPr>
          <p:cNvCxnSpPr/>
          <p:nvPr/>
        </p:nvCxnSpPr>
        <p:spPr>
          <a:xfrm>
            <a:off x="5231439" y="2850751"/>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B2679FE-E44E-41CB-86F9-E640C7650101}"/>
              </a:ext>
            </a:extLst>
          </p:cNvPr>
          <p:cNvCxnSpPr/>
          <p:nvPr/>
        </p:nvCxnSpPr>
        <p:spPr>
          <a:xfrm>
            <a:off x="5231439" y="5467391"/>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ACCD8DB-2B9F-4973-9C37-662FC3E37B79}"/>
              </a:ext>
            </a:extLst>
          </p:cNvPr>
          <p:cNvSpPr/>
          <p:nvPr/>
        </p:nvSpPr>
        <p:spPr>
          <a:xfrm>
            <a:off x="1847528" y="947058"/>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08h00</a:t>
            </a:r>
          </a:p>
        </p:txBody>
      </p:sp>
      <p:sp>
        <p:nvSpPr>
          <p:cNvPr id="9" name="Rectangle 8">
            <a:extLst>
              <a:ext uri="{FF2B5EF4-FFF2-40B4-BE49-F238E27FC236}">
                <a16:creationId xmlns:a16="http://schemas.microsoft.com/office/drawing/2014/main" id="{D7E6AE4C-FA26-4344-9946-210FF466075B}"/>
              </a:ext>
            </a:extLst>
          </p:cNvPr>
          <p:cNvSpPr/>
          <p:nvPr/>
        </p:nvSpPr>
        <p:spPr>
          <a:xfrm>
            <a:off x="1847528" y="342900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09h00</a:t>
            </a:r>
          </a:p>
        </p:txBody>
      </p:sp>
      <p:sp>
        <p:nvSpPr>
          <p:cNvPr id="11" name="Rectangle 10">
            <a:extLst>
              <a:ext uri="{FF2B5EF4-FFF2-40B4-BE49-F238E27FC236}">
                <a16:creationId xmlns:a16="http://schemas.microsoft.com/office/drawing/2014/main" id="{FF49FEE4-62C0-46C6-8D95-537141C7EF67}"/>
              </a:ext>
            </a:extLst>
          </p:cNvPr>
          <p:cNvSpPr/>
          <p:nvPr/>
        </p:nvSpPr>
        <p:spPr>
          <a:xfrm>
            <a:off x="1847528" y="5625244"/>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11h00</a:t>
            </a:r>
          </a:p>
        </p:txBody>
      </p:sp>
    </p:spTree>
    <p:extLst>
      <p:ext uri="{BB962C8B-B14F-4D97-AF65-F5344CB8AC3E}">
        <p14:creationId xmlns:p14="http://schemas.microsoft.com/office/powerpoint/2010/main" val="148453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16CB9-B2B5-470A-8016-67E4F2C4A300}"/>
              </a:ext>
            </a:extLst>
          </p:cNvPr>
          <p:cNvSpPr>
            <a:spLocks noGrp="1"/>
          </p:cNvSpPr>
          <p:nvPr>
            <p:ph sz="half" idx="2"/>
          </p:nvPr>
        </p:nvSpPr>
        <p:spPr>
          <a:xfrm>
            <a:off x="2917774" y="762000"/>
            <a:ext cx="5693229" cy="5736771"/>
          </a:xfrm>
        </p:spPr>
        <p:txBody>
          <a:bodyPr vert="horz" lIns="91440" tIns="45720" rIns="91440" bIns="45720" rtlCol="0" anchor="t">
            <a:normAutofit fontScale="92500" lnSpcReduction="10000"/>
          </a:bodyPr>
          <a:lstStyle/>
          <a:p>
            <a:pPr marL="63500" indent="0">
              <a:buNone/>
            </a:pPr>
            <a:r>
              <a:rPr lang="en-ZA" dirty="0">
                <a:solidFill>
                  <a:srgbClr val="002060"/>
                </a:solidFill>
              </a:rPr>
              <a:t>Login to the SAPC website &amp; enter on-time pin (sent to your cell phone) to enter the examination; </a:t>
            </a:r>
            <a:endParaRPr lang="en-US" dirty="0">
              <a:solidFill>
                <a:srgbClr val="002060"/>
              </a:solidFill>
            </a:endParaRPr>
          </a:p>
          <a:p>
            <a:pPr marL="457200" lvl="1" indent="0">
              <a:buNone/>
            </a:pPr>
            <a:r>
              <a:rPr lang="en-ZA" dirty="0">
                <a:solidFill>
                  <a:srgbClr val="002060"/>
                </a:solidFill>
              </a:rPr>
              <a:t>Complete the declaration </a:t>
            </a:r>
          </a:p>
          <a:p>
            <a:pPr marL="457200" lvl="1" indent="0">
              <a:buNone/>
            </a:pPr>
            <a:r>
              <a:rPr lang="en-ZA" dirty="0">
                <a:solidFill>
                  <a:srgbClr val="002060"/>
                </a:solidFill>
              </a:rPr>
              <a:t>Read the examination rules </a:t>
            </a:r>
          </a:p>
          <a:p>
            <a:pPr marL="537210" lvl="1" indent="0">
              <a:buNone/>
            </a:pPr>
            <a:endParaRPr lang="en-ZA" dirty="0">
              <a:solidFill>
                <a:srgbClr val="002060"/>
              </a:solidFill>
            </a:endParaRPr>
          </a:p>
          <a:p>
            <a:pPr marL="63500" indent="0">
              <a:buNone/>
            </a:pPr>
            <a:r>
              <a:rPr lang="en-ZA" dirty="0">
                <a:solidFill>
                  <a:srgbClr val="002060"/>
                </a:solidFill>
              </a:rPr>
              <a:t>Examination commences (remote invigilator) ;</a:t>
            </a:r>
          </a:p>
          <a:p>
            <a:pPr marL="457200" lvl="1" indent="0">
              <a:buNone/>
            </a:pPr>
            <a:r>
              <a:rPr lang="en-ZA" dirty="0">
                <a:solidFill>
                  <a:srgbClr val="002060"/>
                </a:solidFill>
              </a:rPr>
              <a:t>The exam will be invigilated through remote proctoring system which will have a continuous video feed, and images will be taken throughout the exam</a:t>
            </a:r>
          </a:p>
          <a:p>
            <a:pPr marL="63500" indent="0">
              <a:buNone/>
            </a:pPr>
            <a:endParaRPr lang="en-ZA" dirty="0">
              <a:solidFill>
                <a:srgbClr val="002060"/>
              </a:solidFill>
            </a:endParaRPr>
          </a:p>
          <a:p>
            <a:pPr marL="63500" indent="0">
              <a:buNone/>
            </a:pPr>
            <a:r>
              <a:rPr lang="en-ZA" dirty="0">
                <a:solidFill>
                  <a:srgbClr val="002060"/>
                </a:solidFill>
              </a:rPr>
              <a:t>Examination ends</a:t>
            </a:r>
          </a:p>
          <a:p>
            <a:pPr marL="457200" lvl="1" indent="0">
              <a:buNone/>
            </a:pPr>
            <a:r>
              <a:rPr lang="en-ZA" dirty="0">
                <a:solidFill>
                  <a:srgbClr val="002060"/>
                </a:solidFill>
              </a:rPr>
              <a:t>Complete the post-examination survey.</a:t>
            </a:r>
          </a:p>
        </p:txBody>
      </p:sp>
      <p:sp>
        <p:nvSpPr>
          <p:cNvPr id="2" name="Title 1">
            <a:extLst>
              <a:ext uri="{FF2B5EF4-FFF2-40B4-BE49-F238E27FC236}">
                <a16:creationId xmlns:a16="http://schemas.microsoft.com/office/drawing/2014/main" id="{04E9BF6B-0568-4142-9FA0-A69080548E49}"/>
              </a:ext>
            </a:extLst>
          </p:cNvPr>
          <p:cNvSpPr>
            <a:spLocks noGrp="1"/>
          </p:cNvSpPr>
          <p:nvPr>
            <p:ph type="title"/>
          </p:nvPr>
        </p:nvSpPr>
        <p:spPr>
          <a:xfrm>
            <a:off x="9677400" y="2918640"/>
            <a:ext cx="2100943" cy="775417"/>
          </a:xfrm>
        </p:spPr>
        <p:txBody>
          <a:bodyPr>
            <a:normAutofit fontScale="90000"/>
          </a:bodyPr>
          <a:lstStyle/>
          <a:p>
            <a:pPr algn="ctr"/>
            <a:r>
              <a:rPr lang="en-ZA" b="1" dirty="0">
                <a:solidFill>
                  <a:schemeClr val="bg1"/>
                </a:solidFill>
                <a:latin typeface="Arial" panose="020B0604020202020204" pitchFamily="34" charset="0"/>
                <a:cs typeface="Arial" panose="020B0604020202020204" pitchFamily="34" charset="0"/>
              </a:rPr>
              <a:t>Exam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Day 2</a:t>
            </a:r>
          </a:p>
        </p:txBody>
      </p:sp>
      <p:cxnSp>
        <p:nvCxnSpPr>
          <p:cNvPr id="5" name="Straight Arrow Connector 4">
            <a:extLst>
              <a:ext uri="{FF2B5EF4-FFF2-40B4-BE49-F238E27FC236}">
                <a16:creationId xmlns:a16="http://schemas.microsoft.com/office/drawing/2014/main" id="{2B3E6CC6-8CA7-4A9E-9A81-3EE17427146C}"/>
              </a:ext>
            </a:extLst>
          </p:cNvPr>
          <p:cNvCxnSpPr/>
          <p:nvPr/>
        </p:nvCxnSpPr>
        <p:spPr>
          <a:xfrm>
            <a:off x="5012712" y="2414584"/>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B2679FE-E44E-41CB-86F9-E640C7650101}"/>
              </a:ext>
            </a:extLst>
          </p:cNvPr>
          <p:cNvCxnSpPr/>
          <p:nvPr/>
        </p:nvCxnSpPr>
        <p:spPr>
          <a:xfrm>
            <a:off x="5004316" y="4912921"/>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ACCD8DB-2B9F-4973-9C37-662FC3E37B79}"/>
              </a:ext>
            </a:extLst>
          </p:cNvPr>
          <p:cNvSpPr/>
          <p:nvPr/>
        </p:nvSpPr>
        <p:spPr>
          <a:xfrm>
            <a:off x="1564902" y="76200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08h00</a:t>
            </a:r>
          </a:p>
        </p:txBody>
      </p:sp>
      <p:sp>
        <p:nvSpPr>
          <p:cNvPr id="9" name="Rectangle 8">
            <a:extLst>
              <a:ext uri="{FF2B5EF4-FFF2-40B4-BE49-F238E27FC236}">
                <a16:creationId xmlns:a16="http://schemas.microsoft.com/office/drawing/2014/main" id="{D7E6AE4C-FA26-4344-9946-210FF466075B}"/>
              </a:ext>
            </a:extLst>
          </p:cNvPr>
          <p:cNvSpPr/>
          <p:nvPr/>
        </p:nvSpPr>
        <p:spPr>
          <a:xfrm>
            <a:off x="1564902" y="3306349"/>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09h00</a:t>
            </a:r>
          </a:p>
        </p:txBody>
      </p:sp>
      <p:sp>
        <p:nvSpPr>
          <p:cNvPr id="11" name="Rectangle 10">
            <a:extLst>
              <a:ext uri="{FF2B5EF4-FFF2-40B4-BE49-F238E27FC236}">
                <a16:creationId xmlns:a16="http://schemas.microsoft.com/office/drawing/2014/main" id="{FF49FEE4-62C0-46C6-8D95-537141C7EF67}"/>
              </a:ext>
            </a:extLst>
          </p:cNvPr>
          <p:cNvSpPr/>
          <p:nvPr/>
        </p:nvSpPr>
        <p:spPr>
          <a:xfrm>
            <a:off x="1574266" y="5345319"/>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11h30</a:t>
            </a:r>
          </a:p>
        </p:txBody>
      </p:sp>
    </p:spTree>
    <p:extLst>
      <p:ext uri="{BB962C8B-B14F-4D97-AF65-F5344CB8AC3E}">
        <p14:creationId xmlns:p14="http://schemas.microsoft.com/office/powerpoint/2010/main" val="1638671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a:bodyPr>
          <a:lstStyle/>
          <a:p>
            <a:r>
              <a:rPr lang="en-ZA" b="1" dirty="0">
                <a:solidFill>
                  <a:schemeClr val="bg1"/>
                </a:solidFill>
                <a:latin typeface="Arial" panose="020B0604020202020204" pitchFamily="34" charset="0"/>
                <a:cs typeface="Arial" panose="020B0604020202020204" pitchFamily="34" charset="0"/>
              </a:rPr>
              <a:t>FAQs</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Where can I get help during the exam?</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1883229"/>
            <a:ext cx="11144168" cy="4334904"/>
          </a:xfrm>
        </p:spPr>
        <p:txBody>
          <a:bodyPr vert="horz" lIns="91440" tIns="45720" rIns="91440" bIns="45720" rtlCol="0" anchor="t">
            <a:normAutofit/>
          </a:bodyPr>
          <a:lstStyle/>
          <a:p>
            <a:pPr>
              <a:lnSpc>
                <a:spcPct val="150000"/>
              </a:lnSpc>
            </a:pPr>
            <a:r>
              <a:rPr lang="en-ZA" b="1" dirty="0">
                <a:solidFill>
                  <a:schemeClr val="bg1"/>
                </a:solidFill>
                <a:ea typeface="Times New Roman" panose="02020603050405020304" pitchFamily="18" charset="0"/>
              </a:rPr>
              <a:t>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Type your question in the 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Your invigilator will respond via the chat.</a:t>
            </a:r>
            <a:endParaRPr lang="en-ZA" dirty="0">
              <a:solidFill>
                <a:schemeClr val="bg1"/>
              </a:solidFill>
              <a:ea typeface="Times New Roman" panose="02020603050405020304" pitchFamily="18" charset="0"/>
            </a:endParaRPr>
          </a:p>
          <a:p>
            <a:pPr>
              <a:lnSpc>
                <a:spcPct val="150000"/>
              </a:lnSpc>
            </a:pPr>
            <a:r>
              <a:rPr lang="en-ZA" b="1" dirty="0">
                <a:solidFill>
                  <a:schemeClr val="bg1"/>
                </a:solidFill>
                <a:ea typeface="Times New Roman" panose="02020603050405020304" pitchFamily="18" charset="0"/>
              </a:rPr>
              <a:t>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Send a message to the Pre-reg exam WhatsApp line.</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Keep calm</a:t>
            </a:r>
            <a:r>
              <a:rPr lang="en-ZA" sz="2400" dirty="0">
                <a:solidFill>
                  <a:schemeClr val="bg1"/>
                </a:solidFill>
                <a:ea typeface="Calibri" panose="020F0502020204030204" pitchFamily="34" charset="0"/>
              </a:rPr>
              <a:t> invigilator will respond to your message (give him/her a few minutes to respond).</a:t>
            </a:r>
          </a:p>
          <a:p>
            <a:pPr>
              <a:lnSpc>
                <a:spcPct val="150000"/>
              </a:lnSpc>
            </a:pP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2405015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827314"/>
            <a:ext cx="10515600" cy="1197587"/>
          </a:xfrm>
        </p:spPr>
        <p:txBody>
          <a:bodyPr>
            <a:normAutofit fontScale="90000"/>
          </a:bodyPr>
          <a:lstStyle/>
          <a:p>
            <a:r>
              <a:rPr lang="en-ZA" dirty="0">
                <a:solidFill>
                  <a:schemeClr val="bg1"/>
                </a:solidFill>
              </a:rPr>
              <a:t>FQAs</a:t>
            </a:r>
            <a:br>
              <a:rPr lang="en-ZA" dirty="0">
                <a:solidFill>
                  <a:schemeClr val="bg1"/>
                </a:solidFill>
              </a:rPr>
            </a:br>
            <a:r>
              <a:rPr lang="en-ZA" dirty="0">
                <a:solidFill>
                  <a:schemeClr val="bg1"/>
                </a:solidFill>
              </a:rPr>
              <a:t>What to do if you experience </a:t>
            </a:r>
            <a:br>
              <a:rPr lang="en-ZA" dirty="0">
                <a:solidFill>
                  <a:schemeClr val="bg1"/>
                </a:solidFill>
              </a:rPr>
            </a:br>
            <a:r>
              <a:rPr lang="en-ZA" dirty="0">
                <a:solidFill>
                  <a:schemeClr val="bg1"/>
                </a:solidFill>
              </a:rPr>
              <a:t>load shedding / loss in electricity?</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275590" y="1915886"/>
            <a:ext cx="11640820" cy="3559628"/>
          </a:xfrm>
        </p:spPr>
        <p:txBody>
          <a:bodyPr vert="horz" lIns="91440" tIns="45720" rIns="91440" bIns="45720" rtlCol="0" anchor="t">
            <a:normAutofit fontScale="77500" lnSpcReduction="20000"/>
          </a:bodyPr>
          <a:lstStyle/>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Keep calm;</a:t>
            </a: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Check your load shedding schedule and make an alternate plan; </a:t>
            </a: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Ensure laptop is fully charged before the examination; </a:t>
            </a:r>
            <a:endParaRPr lang="en-ZA" sz="2200" dirty="0">
              <a:solidFill>
                <a:schemeClr val="bg1"/>
              </a:solidFill>
              <a:ea typeface="Calibri" panose="020F0502020204030204" pitchFamily="34" charset="0"/>
            </a:endParaRP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Ensure alternative Wi-Fi connection (if you are using a fibre connection);</a:t>
            </a:r>
            <a:endParaRPr lang="en-ZA" sz="2200" dirty="0">
              <a:solidFill>
                <a:schemeClr val="bg1"/>
              </a:solidFill>
              <a:ea typeface="Calibri" panose="020F0502020204030204" pitchFamily="34" charset="0"/>
            </a:endParaRP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If you are unable to find an alternate Wi-Fi connection, or if you need to be connected to power supply please find an alternative venue, </a:t>
            </a:r>
            <a:r>
              <a:rPr lang="en-ZA" sz="2200" dirty="0">
                <a:solidFill>
                  <a:srgbClr val="FFFF00"/>
                </a:solidFill>
                <a:ea typeface="Times New Roman" panose="02020603050405020304" pitchFamily="18" charset="0"/>
              </a:rPr>
              <a:t>(may not be in a car);</a:t>
            </a:r>
          </a:p>
          <a:p>
            <a:pPr>
              <a:lnSpc>
                <a:spcPct val="150000"/>
              </a:lnSpc>
            </a:pPr>
            <a:r>
              <a:rPr lang="en-ZA" sz="2200" dirty="0">
                <a:solidFill>
                  <a:schemeClr val="bg1"/>
                </a:solidFill>
                <a:ea typeface="Times New Roman" panose="02020603050405020304" pitchFamily="18" charset="0"/>
              </a:rPr>
              <a:t>	NB! Notify us via the WhatsApp number.</a:t>
            </a:r>
            <a:endParaRPr lang="en-ZA" sz="2200" dirty="0">
              <a:solidFill>
                <a:schemeClr val="bg1"/>
              </a:solidFill>
              <a:ea typeface="Calibri" panose="020F0502020204030204" pitchFamily="34" charset="0"/>
            </a:endParaRP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If load shedding happens in the middle of the exam, your work will be saved. </a:t>
            </a: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
        <p:nvSpPr>
          <p:cNvPr id="4" name="Rectangle 3">
            <a:extLst>
              <a:ext uri="{FF2B5EF4-FFF2-40B4-BE49-F238E27FC236}">
                <a16:creationId xmlns:a16="http://schemas.microsoft.com/office/drawing/2014/main" id="{A07EC0DC-72C4-4AD5-BA7A-9D3E8A5E892D}"/>
              </a:ext>
            </a:extLst>
          </p:cNvPr>
          <p:cNvSpPr/>
          <p:nvPr/>
        </p:nvSpPr>
        <p:spPr>
          <a:xfrm>
            <a:off x="391884" y="5550244"/>
            <a:ext cx="9862457" cy="671915"/>
          </a:xfrm>
          <a:prstGeom prst="rect">
            <a:avLst/>
          </a:prstGeom>
          <a:solidFill>
            <a:schemeClr val="bg1"/>
          </a:solidFill>
        </p:spPr>
        <p:txBody>
          <a:bodyPr wrap="square">
            <a:spAutoFit/>
          </a:bodyPr>
          <a:lstStyle/>
          <a:p>
            <a:pPr>
              <a:lnSpc>
                <a:spcPct val="107000"/>
              </a:lnSpc>
              <a:spcAft>
                <a:spcPts val="800"/>
              </a:spcAft>
            </a:pPr>
            <a:r>
              <a:rPr lang="en-ZA" kern="100" dirty="0">
                <a:solidFill>
                  <a:srgbClr val="002060"/>
                </a:solidFill>
                <a:latin typeface="Arial" panose="020B0604020202020204" pitchFamily="34" charset="0"/>
                <a:ea typeface="Calibri" panose="020F0502020204030204" pitchFamily="34" charset="0"/>
                <a:cs typeface="Arial" panose="020B0604020202020204" pitchFamily="34" charset="0"/>
              </a:rPr>
              <a:t>Interns on not successful after their 1</a:t>
            </a:r>
            <a:r>
              <a:rPr lang="en-ZA" kern="100" baseline="30000" dirty="0">
                <a:solidFill>
                  <a:srgbClr val="002060"/>
                </a:solidFill>
                <a:latin typeface="Arial" panose="020B0604020202020204" pitchFamily="34" charset="0"/>
                <a:ea typeface="Calibri" panose="020F0502020204030204" pitchFamily="34" charset="0"/>
                <a:cs typeface="Arial" panose="020B0604020202020204" pitchFamily="34" charset="0"/>
              </a:rPr>
              <a:t>st</a:t>
            </a:r>
            <a:r>
              <a:rPr lang="en-ZA" kern="100" dirty="0">
                <a:solidFill>
                  <a:srgbClr val="002060"/>
                </a:solidFill>
                <a:latin typeface="Arial" panose="020B0604020202020204" pitchFamily="34" charset="0"/>
                <a:ea typeface="Calibri" panose="020F0502020204030204" pitchFamily="34" charset="0"/>
                <a:cs typeface="Arial" panose="020B0604020202020204" pitchFamily="34" charset="0"/>
              </a:rPr>
              <a:t> attempt are encouraged to try a different booking venue with the SAPC venue as their first option if affected by connectivity </a:t>
            </a:r>
          </a:p>
        </p:txBody>
      </p:sp>
    </p:spTree>
    <p:extLst>
      <p:ext uri="{BB962C8B-B14F-4D97-AF65-F5344CB8AC3E}">
        <p14:creationId xmlns:p14="http://schemas.microsoft.com/office/powerpoint/2010/main" val="1122830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400810" y="1562627"/>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my invigilator  notifies me that they cannot see me during the exam?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19068" y="2601686"/>
            <a:ext cx="10515600" cy="4012474"/>
          </a:xfrm>
        </p:spPr>
        <p:txBody>
          <a:bodyPr>
            <a:normAutofit/>
          </a:bodyPr>
          <a:lstStyle/>
          <a:p>
            <a:pPr>
              <a:lnSpc>
                <a:spcPct val="107000"/>
              </a:lnSpc>
              <a:spcAft>
                <a:spcPts val="800"/>
              </a:spcAft>
            </a:pPr>
            <a:r>
              <a:rPr lang="en-ZA" sz="2400" kern="100" dirty="0">
                <a:solidFill>
                  <a:schemeClr val="bg1"/>
                </a:solidFill>
                <a:effectLst/>
                <a:ea typeface="Calibri" panose="020F0502020204030204" pitchFamily="34" charset="0"/>
              </a:rPr>
              <a:t>Scan the QR code again to ensure your smartphone is connected to the exam platform.</a:t>
            </a:r>
          </a:p>
          <a:p>
            <a:endParaRPr lang="en-ZA" dirty="0"/>
          </a:p>
        </p:txBody>
      </p:sp>
    </p:spTree>
    <p:extLst>
      <p:ext uri="{BB962C8B-B14F-4D97-AF65-F5344CB8AC3E}">
        <p14:creationId xmlns:p14="http://schemas.microsoft.com/office/powerpoint/2010/main" val="4264460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368153" y="1181627"/>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if I need to change exam venues?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355782" y="2319265"/>
            <a:ext cx="10515600" cy="3787621"/>
          </a:xfrm>
        </p:spPr>
        <p:txBody>
          <a:bodyPr>
            <a:normAutofit/>
          </a:bodyPr>
          <a:lstStyle/>
          <a:p>
            <a:pPr>
              <a:lnSpc>
                <a:spcPct val="107000"/>
              </a:lnSpc>
              <a:spcAft>
                <a:spcPts val="800"/>
              </a:spcAft>
            </a:pPr>
            <a:r>
              <a:rPr lang="en-ZA" sz="2400" b="1" kern="100" dirty="0">
                <a:solidFill>
                  <a:schemeClr val="bg1"/>
                </a:solidFill>
                <a:effectLst/>
                <a:ea typeface="Calibri" panose="020F0502020204030204" pitchFamily="34" charset="0"/>
              </a:rPr>
              <a:t>All changes to booking venue are to be communicated by email to SAPC.</a:t>
            </a:r>
          </a:p>
          <a:p>
            <a:endParaRPr lang="en-ZA" b="1" dirty="0">
              <a:solidFill>
                <a:schemeClr val="bg1"/>
              </a:solidFill>
            </a:endParaRPr>
          </a:p>
        </p:txBody>
      </p:sp>
    </p:spTree>
    <p:extLst>
      <p:ext uri="{BB962C8B-B14F-4D97-AF65-F5344CB8AC3E}">
        <p14:creationId xmlns:p14="http://schemas.microsoft.com/office/powerpoint/2010/main" val="1414607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189990" y="1551740"/>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disconnected and on login back a pop-up message “ This page was opened elsewhere”?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29953" y="2568678"/>
            <a:ext cx="10515600" cy="4071257"/>
          </a:xfrm>
        </p:spPr>
        <p:txBody>
          <a:bodyPr>
            <a:normAutofit/>
          </a:bodyPr>
          <a:lstStyle/>
          <a:p>
            <a:pPr>
              <a:lnSpc>
                <a:spcPct val="107000"/>
              </a:lnSpc>
              <a:spcAft>
                <a:spcPts val="800"/>
              </a:spcAft>
            </a:pPr>
            <a:r>
              <a:rPr lang="en-ZA" kern="100" dirty="0">
                <a:solidFill>
                  <a:schemeClr val="bg1"/>
                </a:solidFill>
                <a:ea typeface="Calibri" panose="020F0502020204030204" pitchFamily="34" charset="0"/>
              </a:rPr>
              <a:t>Close all browsers to login again.</a:t>
            </a:r>
          </a:p>
          <a:p>
            <a:endParaRPr lang="en-ZA" dirty="0">
              <a:solidFill>
                <a:schemeClr val="bg1"/>
              </a:solidFill>
            </a:endParaRPr>
          </a:p>
        </p:txBody>
      </p:sp>
    </p:spTree>
    <p:extLst>
      <p:ext uri="{BB962C8B-B14F-4D97-AF65-F5344CB8AC3E}">
        <p14:creationId xmlns:p14="http://schemas.microsoft.com/office/powerpoint/2010/main" val="490135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055-6674-41C6-9986-A594B12FC6AD}"/>
              </a:ext>
            </a:extLst>
          </p:cNvPr>
          <p:cNvSpPr>
            <a:spLocks noGrp="1"/>
          </p:cNvSpPr>
          <p:nvPr>
            <p:ph type="title"/>
          </p:nvPr>
        </p:nvSpPr>
        <p:spPr/>
        <p:txBody>
          <a:bodyPr>
            <a:normAutofit fontScale="90000"/>
          </a:bodyPr>
          <a:lstStyle/>
          <a:p>
            <a:r>
              <a:rPr lang="en-GB" dirty="0">
                <a:solidFill>
                  <a:schemeClr val="bg1"/>
                </a:solidFill>
              </a:rPr>
              <a:t>FAQs:</a:t>
            </a:r>
            <a:br>
              <a:rPr lang="en-GB" dirty="0">
                <a:solidFill>
                  <a:schemeClr val="bg1"/>
                </a:solidFill>
              </a:rPr>
            </a:br>
            <a:r>
              <a:rPr lang="en-GB" dirty="0">
                <a:solidFill>
                  <a:schemeClr val="bg1"/>
                </a:solidFill>
              </a:rPr>
              <a:t>Where should I sit for the exam?</a:t>
            </a:r>
            <a:endParaRPr lang="en-ZA" dirty="0">
              <a:solidFill>
                <a:schemeClr val="bg1"/>
              </a:solidFill>
            </a:endParaRPr>
          </a:p>
        </p:txBody>
      </p:sp>
      <p:sp>
        <p:nvSpPr>
          <p:cNvPr id="3" name="Content Placeholder 2">
            <a:extLst>
              <a:ext uri="{FF2B5EF4-FFF2-40B4-BE49-F238E27FC236}">
                <a16:creationId xmlns:a16="http://schemas.microsoft.com/office/drawing/2014/main" id="{F947AD4D-DC0D-4CA9-8056-3AC1AC5348FB}"/>
              </a:ext>
            </a:extLst>
          </p:cNvPr>
          <p:cNvSpPr>
            <a:spLocks noGrp="1"/>
          </p:cNvSpPr>
          <p:nvPr>
            <p:ph type="body" idx="1"/>
          </p:nvPr>
        </p:nvSpPr>
        <p:spPr/>
        <p:txBody>
          <a:bodyPr>
            <a:normAutofit lnSpcReduction="10000"/>
          </a:bodyPr>
          <a:lstStyle/>
          <a:p>
            <a:pPr marL="342900" indent="-342900">
              <a:lnSpc>
                <a:spcPct val="150000"/>
              </a:lnSpc>
              <a:buFont typeface="Arial" panose="020B0604020202020204" pitchFamily="34" charset="0"/>
              <a:buChar char="•"/>
            </a:pPr>
            <a:r>
              <a:rPr lang="en-GB" dirty="0">
                <a:solidFill>
                  <a:schemeClr val="bg1"/>
                </a:solidFill>
              </a:rPr>
              <a:t>Ensure there is sufficient lighting (for example close curtains or blinds if sitting in front of a window);</a:t>
            </a:r>
          </a:p>
          <a:p>
            <a:pPr marL="342900" indent="-342900">
              <a:lnSpc>
                <a:spcPct val="150000"/>
              </a:lnSpc>
              <a:buFont typeface="Arial" panose="020B0604020202020204" pitchFamily="34" charset="0"/>
              <a:buChar char="•"/>
            </a:pPr>
            <a:r>
              <a:rPr lang="en-GB" dirty="0">
                <a:solidFill>
                  <a:schemeClr val="bg1"/>
                </a:solidFill>
              </a:rPr>
              <a:t>Test the lighting beforehand (take a selfie of yourself);</a:t>
            </a:r>
          </a:p>
          <a:p>
            <a:pPr marL="342900" indent="-342900">
              <a:lnSpc>
                <a:spcPct val="150000"/>
              </a:lnSpc>
              <a:buFont typeface="Arial" panose="020B0604020202020204" pitchFamily="34" charset="0"/>
              <a:buChar char="•"/>
            </a:pPr>
            <a:r>
              <a:rPr lang="en-ZA" dirty="0">
                <a:solidFill>
                  <a:schemeClr val="bg1"/>
                </a:solidFill>
              </a:rPr>
              <a:t>Ensure the camera on your device and cell phone are working;</a:t>
            </a:r>
          </a:p>
          <a:p>
            <a:pPr marL="342900" indent="-342900">
              <a:lnSpc>
                <a:spcPct val="150000"/>
              </a:lnSpc>
              <a:buFont typeface="Arial" panose="020B0604020202020204" pitchFamily="34" charset="0"/>
              <a:buChar char="•"/>
            </a:pPr>
            <a:r>
              <a:rPr lang="en-ZA" dirty="0">
                <a:solidFill>
                  <a:schemeClr val="bg1"/>
                </a:solidFill>
              </a:rPr>
              <a:t>Dress appropriately – videos and images taken form part of your permanent record;</a:t>
            </a:r>
          </a:p>
          <a:p>
            <a:pPr marL="342900" indent="-342900">
              <a:lnSpc>
                <a:spcPct val="150000"/>
              </a:lnSpc>
              <a:buFont typeface="Arial" panose="020B0604020202020204" pitchFamily="34" charset="0"/>
              <a:buChar char="•"/>
            </a:pPr>
            <a:r>
              <a:rPr lang="en-ZA" dirty="0">
                <a:solidFill>
                  <a:schemeClr val="bg1"/>
                </a:solidFill>
              </a:rPr>
              <a:t>If the invigilator cannot see you, they will communicate this to you via the chat function.</a:t>
            </a:r>
          </a:p>
        </p:txBody>
      </p:sp>
    </p:spTree>
    <p:extLst>
      <p:ext uri="{BB962C8B-B14F-4D97-AF65-F5344CB8AC3E}">
        <p14:creationId xmlns:p14="http://schemas.microsoft.com/office/powerpoint/2010/main" val="3276573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754A-607F-4072-8CD2-C3B1A3E02329}"/>
              </a:ext>
            </a:extLst>
          </p:cNvPr>
          <p:cNvSpPr>
            <a:spLocks noGrp="1"/>
          </p:cNvSpPr>
          <p:nvPr>
            <p:ph type="title"/>
          </p:nvPr>
        </p:nvSpPr>
        <p:spPr/>
        <p:txBody>
          <a:bodyPr/>
          <a:lstStyle/>
          <a:p>
            <a:r>
              <a:rPr lang="en-ZA" dirty="0"/>
              <a:t>Examination format:</a:t>
            </a:r>
          </a:p>
        </p:txBody>
      </p:sp>
      <p:sp>
        <p:nvSpPr>
          <p:cNvPr id="3" name="Content Placeholder 2">
            <a:extLst>
              <a:ext uri="{FF2B5EF4-FFF2-40B4-BE49-F238E27FC236}">
                <a16:creationId xmlns:a16="http://schemas.microsoft.com/office/drawing/2014/main" id="{F6B77BAB-44BD-4FFC-9946-5241B6D3AF4A}"/>
              </a:ext>
            </a:extLst>
          </p:cNvPr>
          <p:cNvSpPr>
            <a:spLocks noGrp="1"/>
          </p:cNvSpPr>
          <p:nvPr>
            <p:ph type="body" idx="1"/>
          </p:nvPr>
        </p:nvSpPr>
        <p:spPr>
          <a:xfrm>
            <a:off x="402771" y="1681163"/>
            <a:ext cx="7610261" cy="4904694"/>
          </a:xfrm>
        </p:spPr>
        <p:txBody>
          <a:bodyPr vert="horz" lIns="91440" tIns="45720" rIns="91440" bIns="45720" rtlCol="0" anchor="t">
            <a:normAutofit lnSpcReduction="10000"/>
          </a:bodyPr>
          <a:lstStyle/>
          <a:p>
            <a:pPr marL="447675" indent="-383540">
              <a:lnSpc>
                <a:spcPct val="120000"/>
              </a:lnSpc>
            </a:pPr>
            <a:r>
              <a:rPr lang="en-ZA" dirty="0">
                <a:solidFill>
                  <a:srgbClr val="002060"/>
                </a:solidFill>
              </a:rPr>
              <a:t>ONE QUESTION PER PAGE:</a:t>
            </a:r>
            <a:endParaRPr lang="en-US" dirty="0">
              <a:solidFill>
                <a:srgbClr val="002060"/>
              </a:solidFill>
            </a:endParaRPr>
          </a:p>
          <a:p>
            <a:pPr lvl="1">
              <a:lnSpc>
                <a:spcPct val="120000"/>
              </a:lnSpc>
            </a:pPr>
            <a:r>
              <a:rPr lang="en-ZA" dirty="0">
                <a:solidFill>
                  <a:srgbClr val="002060"/>
                </a:solidFill>
              </a:rPr>
              <a:t>Cannot select which questions to answer first;</a:t>
            </a:r>
          </a:p>
          <a:p>
            <a:pPr marL="521335" indent="-457200">
              <a:lnSpc>
                <a:spcPct val="120000"/>
              </a:lnSpc>
              <a:buFont typeface="Arial" panose="020B0604020202020204" pitchFamily="34" charset="0"/>
              <a:buChar char="•"/>
            </a:pPr>
            <a:r>
              <a:rPr lang="en-ZA" dirty="0">
                <a:solidFill>
                  <a:srgbClr val="002060"/>
                </a:solidFill>
              </a:rPr>
              <a:t>RANDOMISATION OF QUESTIONS.</a:t>
            </a:r>
          </a:p>
          <a:p>
            <a:pPr marL="521335" indent="-457200">
              <a:lnSpc>
                <a:spcPct val="120000"/>
              </a:lnSpc>
              <a:buFont typeface="Arial" panose="020B0604020202020204" pitchFamily="34" charset="0"/>
              <a:buChar char="•"/>
            </a:pPr>
            <a:r>
              <a:rPr lang="en-ZA" dirty="0">
                <a:solidFill>
                  <a:srgbClr val="002060"/>
                </a:solidFill>
              </a:rPr>
              <a:t>TIMED EXAMINATION.</a:t>
            </a:r>
          </a:p>
          <a:p>
            <a:pPr marL="521335" indent="-457200">
              <a:lnSpc>
                <a:spcPct val="120000"/>
              </a:lnSpc>
              <a:buFont typeface="Arial" panose="020B0604020202020204" pitchFamily="34" charset="0"/>
              <a:buChar char="•"/>
            </a:pPr>
            <a:r>
              <a:rPr lang="en-ZA" dirty="0">
                <a:solidFill>
                  <a:srgbClr val="002060"/>
                </a:solidFill>
              </a:rPr>
              <a:t>CANNOT REVISIT ANY QUESTION THAT HAS BEEN ANSWERED.</a:t>
            </a:r>
          </a:p>
          <a:p>
            <a:pPr marL="521335" indent="-457200">
              <a:lnSpc>
                <a:spcPct val="120000"/>
              </a:lnSpc>
              <a:buFont typeface="Arial" panose="020B0604020202020204" pitchFamily="34" charset="0"/>
              <a:buChar char="•"/>
            </a:pPr>
            <a:r>
              <a:rPr lang="en-ZA" dirty="0">
                <a:solidFill>
                  <a:srgbClr val="002060"/>
                </a:solidFill>
              </a:rPr>
              <a:t>UNANSWERED QUESTIONS MAY BE REVISITED AT THE END OF THE EXAMINATION.</a:t>
            </a:r>
          </a:p>
        </p:txBody>
      </p:sp>
    </p:spTree>
    <p:extLst>
      <p:ext uri="{BB962C8B-B14F-4D97-AF65-F5344CB8AC3E}">
        <p14:creationId xmlns:p14="http://schemas.microsoft.com/office/powerpoint/2010/main" val="1854489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6E6D9C-C80E-4AAE-8675-53591ACB7DF7}"/>
              </a:ext>
            </a:extLst>
          </p:cNvPr>
          <p:cNvSpPr>
            <a:spLocks noGrp="1"/>
          </p:cNvSpPr>
          <p:nvPr>
            <p:ph idx="1"/>
          </p:nvPr>
        </p:nvSpPr>
        <p:spPr>
          <a:xfrm>
            <a:off x="1317508" y="393265"/>
            <a:ext cx="4464496" cy="6381328"/>
          </a:xfrm>
        </p:spPr>
        <p:txBody>
          <a:bodyPr>
            <a:normAutofit fontScale="70000" lnSpcReduction="20000"/>
          </a:bodyPr>
          <a:lstStyle/>
          <a:p>
            <a:pPr marL="64008" indent="0">
              <a:lnSpc>
                <a:spcPct val="150000"/>
              </a:lnSpc>
              <a:buNone/>
            </a:pPr>
            <a:r>
              <a:rPr lang="en-GB" sz="2000" b="1" i="0" u="none" strike="noStrike" baseline="0" dirty="0">
                <a:solidFill>
                  <a:srgbClr val="000000"/>
                </a:solidFill>
              </a:rPr>
              <a:t>CS 3.1 Medicine production according to </a:t>
            </a:r>
            <a:r>
              <a:rPr lang="en-GB" sz="2000" b="1" i="0" u="none" strike="noStrike" baseline="0" dirty="0" err="1">
                <a:solidFill>
                  <a:srgbClr val="000000"/>
                </a:solidFill>
              </a:rPr>
              <a:t>GxP</a:t>
            </a:r>
            <a:r>
              <a:rPr lang="en-GB" sz="2000" b="1" i="0" u="none" strike="noStrike" baseline="0" dirty="0">
                <a:solidFill>
                  <a:srgbClr val="000000"/>
                </a:solidFill>
              </a:rPr>
              <a:t> </a:t>
            </a:r>
            <a:endParaRPr lang="en-GB" sz="2000" b="0" i="0" u="none" strike="noStrike" baseline="0" dirty="0">
              <a:solidFill>
                <a:srgbClr val="000000"/>
              </a:solidFill>
            </a:endParaRPr>
          </a:p>
          <a:p>
            <a:pPr marL="64008" indent="0">
              <a:lnSpc>
                <a:spcPct val="150000"/>
              </a:lnSpc>
              <a:spcBef>
                <a:spcPts val="0"/>
              </a:spcBef>
              <a:spcAft>
                <a:spcPts val="0"/>
              </a:spcAft>
              <a:buNone/>
            </a:pPr>
            <a:r>
              <a:rPr lang="en-ZA" sz="1400" b="0" i="0" u="none" strike="noStrike" baseline="0" dirty="0">
                <a:solidFill>
                  <a:srgbClr val="323232"/>
                </a:solidFill>
              </a:rPr>
              <a:t>NaCl equivalents </a:t>
            </a:r>
          </a:p>
          <a:p>
            <a:pPr marL="64008" indent="0">
              <a:lnSpc>
                <a:spcPct val="150000"/>
              </a:lnSpc>
              <a:spcBef>
                <a:spcPts val="0"/>
              </a:spcBef>
              <a:spcAft>
                <a:spcPts val="0"/>
              </a:spcAft>
              <a:buNone/>
            </a:pPr>
            <a:r>
              <a:rPr lang="en-ZA" sz="1400" b="0" i="0" u="none" strike="noStrike" baseline="0" dirty="0">
                <a:solidFill>
                  <a:srgbClr val="323232"/>
                </a:solidFill>
              </a:rPr>
              <a:t>Freezing point depression </a:t>
            </a:r>
          </a:p>
          <a:p>
            <a:pPr marL="64008" indent="0">
              <a:lnSpc>
                <a:spcPct val="150000"/>
              </a:lnSpc>
              <a:spcBef>
                <a:spcPts val="0"/>
              </a:spcBef>
              <a:spcAft>
                <a:spcPts val="0"/>
              </a:spcAft>
              <a:buNone/>
            </a:pPr>
            <a:r>
              <a:rPr lang="en-ZA" sz="1400" b="0" i="0" u="none" strike="noStrike" baseline="0" dirty="0">
                <a:solidFill>
                  <a:srgbClr val="323232"/>
                </a:solidFill>
              </a:rPr>
              <a:t>Solubility </a:t>
            </a:r>
          </a:p>
          <a:p>
            <a:pPr marL="64008" indent="0">
              <a:lnSpc>
                <a:spcPct val="150000"/>
              </a:lnSpc>
              <a:spcBef>
                <a:spcPts val="0"/>
              </a:spcBef>
              <a:spcAft>
                <a:spcPts val="0"/>
              </a:spcAft>
              <a:buNone/>
            </a:pPr>
            <a:r>
              <a:rPr lang="en-ZA" sz="1400" b="0" i="0" u="none" strike="noStrike" baseline="0" dirty="0">
                <a:solidFill>
                  <a:srgbClr val="323232"/>
                </a:solidFill>
              </a:rPr>
              <a:t>Master formulae </a:t>
            </a:r>
          </a:p>
          <a:p>
            <a:pPr marL="64008" indent="0">
              <a:lnSpc>
                <a:spcPct val="150000"/>
              </a:lnSpc>
              <a:spcBef>
                <a:spcPts val="0"/>
              </a:spcBef>
              <a:spcAft>
                <a:spcPts val="0"/>
              </a:spcAft>
              <a:buNone/>
            </a:pPr>
            <a:r>
              <a:rPr lang="en-ZA" sz="1400" b="0" i="0" u="none" strike="noStrike" baseline="0" dirty="0">
                <a:solidFill>
                  <a:srgbClr val="323232"/>
                </a:solidFill>
              </a:rPr>
              <a:t>Changing concentrations </a:t>
            </a:r>
          </a:p>
          <a:p>
            <a:pPr marL="64008" indent="0">
              <a:lnSpc>
                <a:spcPct val="150000"/>
              </a:lnSpc>
              <a:spcBef>
                <a:spcPts val="0"/>
              </a:spcBef>
              <a:spcAft>
                <a:spcPts val="0"/>
              </a:spcAft>
              <a:buNone/>
            </a:pPr>
            <a:r>
              <a:rPr lang="en-ZA" sz="1400" b="0" i="0" u="none" strike="noStrike" baseline="0" dirty="0">
                <a:solidFill>
                  <a:srgbClr val="323232"/>
                </a:solidFill>
              </a:rPr>
              <a:t>Trituration </a:t>
            </a:r>
          </a:p>
          <a:p>
            <a:pPr marL="64008" indent="0">
              <a:lnSpc>
                <a:spcPct val="150000"/>
              </a:lnSpc>
              <a:spcBef>
                <a:spcPts val="0"/>
              </a:spcBef>
              <a:spcAft>
                <a:spcPts val="0"/>
              </a:spcAft>
              <a:buNone/>
            </a:pPr>
            <a:r>
              <a:rPr lang="en-ZA" sz="1400" b="0" i="0" u="none" strike="noStrike" baseline="0" dirty="0">
                <a:solidFill>
                  <a:srgbClr val="323232"/>
                </a:solidFill>
              </a:rPr>
              <a:t>Molecular weight </a:t>
            </a:r>
            <a:endParaRPr lang="en-ZA" sz="1400" b="0" i="0" u="none" strike="noStrike" baseline="0" dirty="0"/>
          </a:p>
          <a:p>
            <a:pPr marL="64008" indent="0">
              <a:lnSpc>
                <a:spcPct val="150000"/>
              </a:lnSpc>
              <a:spcBef>
                <a:spcPts val="0"/>
              </a:spcBef>
              <a:spcAft>
                <a:spcPts val="0"/>
              </a:spcAft>
              <a:buNone/>
            </a:pPr>
            <a:r>
              <a:rPr lang="en-GB" sz="1400" b="0" i="0" u="none" strike="noStrike" baseline="0" dirty="0">
                <a:solidFill>
                  <a:srgbClr val="000000"/>
                </a:solidFill>
              </a:rPr>
              <a:t>Reconciliation calculations in manufacturing operations (e.g. granulation yields; compression yields) </a:t>
            </a:r>
          </a:p>
          <a:p>
            <a:pPr marL="64008" indent="0">
              <a:lnSpc>
                <a:spcPct val="150000"/>
              </a:lnSpc>
              <a:spcBef>
                <a:spcPts val="0"/>
              </a:spcBef>
              <a:spcAft>
                <a:spcPts val="0"/>
              </a:spcAft>
              <a:buNone/>
            </a:pPr>
            <a:r>
              <a:rPr lang="en-ZA" sz="1400" b="0" i="0" u="none" strike="noStrike" baseline="0" dirty="0">
                <a:solidFill>
                  <a:srgbClr val="000000"/>
                </a:solidFill>
              </a:rPr>
              <a:t>Reconciliation calculations in packaging operations (i.e. packaging materials reconciliation) </a:t>
            </a:r>
          </a:p>
          <a:p>
            <a:pPr marL="64008" indent="0">
              <a:lnSpc>
                <a:spcPct val="150000"/>
              </a:lnSpc>
              <a:spcBef>
                <a:spcPts val="0"/>
              </a:spcBef>
              <a:spcAft>
                <a:spcPts val="0"/>
              </a:spcAft>
              <a:buNone/>
            </a:pPr>
            <a:r>
              <a:rPr lang="en-GB" sz="1400" b="0" i="0" u="none" strike="noStrike" baseline="0" dirty="0">
                <a:solidFill>
                  <a:srgbClr val="323232"/>
                </a:solidFill>
              </a:rPr>
              <a:t>Density calculations in packaging operations (e.g. liquids packaging) </a:t>
            </a:r>
          </a:p>
          <a:p>
            <a:pPr marL="64008" indent="0">
              <a:lnSpc>
                <a:spcPct val="150000"/>
              </a:lnSpc>
              <a:spcBef>
                <a:spcPts val="0"/>
              </a:spcBef>
              <a:spcAft>
                <a:spcPts val="0"/>
              </a:spcAft>
              <a:buNone/>
            </a:pPr>
            <a:r>
              <a:rPr lang="en-ZA" sz="1400" b="0" i="0" u="none" strike="noStrike" baseline="0" dirty="0">
                <a:solidFill>
                  <a:srgbClr val="323232"/>
                </a:solidFill>
              </a:rPr>
              <a:t>Dilutions </a:t>
            </a:r>
          </a:p>
          <a:p>
            <a:pPr marL="64008" indent="0">
              <a:lnSpc>
                <a:spcPct val="150000"/>
              </a:lnSpc>
              <a:spcBef>
                <a:spcPts val="0"/>
              </a:spcBef>
              <a:spcAft>
                <a:spcPts val="0"/>
              </a:spcAft>
              <a:buNone/>
            </a:pPr>
            <a:r>
              <a:rPr lang="en-ZA" sz="1400" b="0" i="0" u="none" strike="noStrike" baseline="0" dirty="0">
                <a:solidFill>
                  <a:srgbClr val="323232"/>
                </a:solidFill>
              </a:rPr>
              <a:t>Formulations </a:t>
            </a:r>
          </a:p>
          <a:p>
            <a:pPr marL="64008" indent="0">
              <a:lnSpc>
                <a:spcPct val="150000"/>
              </a:lnSpc>
              <a:spcBef>
                <a:spcPts val="0"/>
              </a:spcBef>
              <a:spcAft>
                <a:spcPts val="0"/>
              </a:spcAft>
              <a:buNone/>
            </a:pPr>
            <a:r>
              <a:rPr lang="en-ZA" sz="1400" b="0" i="0" u="none" strike="noStrike" baseline="0" dirty="0">
                <a:solidFill>
                  <a:srgbClr val="323232"/>
                </a:solidFill>
              </a:rPr>
              <a:t>Isotonicity calculations </a:t>
            </a:r>
          </a:p>
          <a:p>
            <a:pPr marL="64008" indent="0">
              <a:lnSpc>
                <a:spcPct val="150000"/>
              </a:lnSpc>
              <a:spcBef>
                <a:spcPts val="0"/>
              </a:spcBef>
              <a:spcAft>
                <a:spcPts val="0"/>
              </a:spcAft>
              <a:buNone/>
            </a:pPr>
            <a:endParaRPr lang="en-ZA" sz="1900" b="1" i="0" u="none" strike="noStrike" baseline="0" dirty="0">
              <a:solidFill>
                <a:srgbClr val="000000"/>
              </a:solidFill>
            </a:endParaRPr>
          </a:p>
          <a:p>
            <a:pPr marL="64008" indent="0">
              <a:lnSpc>
                <a:spcPct val="150000"/>
              </a:lnSpc>
              <a:spcBef>
                <a:spcPts val="0"/>
              </a:spcBef>
              <a:spcAft>
                <a:spcPts val="0"/>
              </a:spcAft>
              <a:buNone/>
            </a:pPr>
            <a:r>
              <a:rPr lang="en-ZA" sz="2000" b="1" i="0" u="none" strike="noStrike" baseline="0" dirty="0">
                <a:solidFill>
                  <a:srgbClr val="000000"/>
                </a:solidFill>
              </a:rPr>
              <a:t>CS 3.2: Supply chain management </a:t>
            </a:r>
            <a:endParaRPr lang="en-ZA" sz="2000" b="0" i="0" u="none" strike="noStrike" baseline="0" dirty="0">
              <a:solidFill>
                <a:srgbClr val="000000"/>
              </a:solidFill>
            </a:endParaRPr>
          </a:p>
          <a:p>
            <a:pPr marL="64008" indent="0">
              <a:lnSpc>
                <a:spcPct val="150000"/>
              </a:lnSpc>
              <a:spcBef>
                <a:spcPts val="0"/>
              </a:spcBef>
              <a:spcAft>
                <a:spcPts val="0"/>
              </a:spcAft>
              <a:buNone/>
            </a:pPr>
            <a:r>
              <a:rPr lang="en-ZA" sz="1400" b="0" i="0" u="none" strike="noStrike" baseline="0" dirty="0">
                <a:solidFill>
                  <a:srgbClr val="323232"/>
                </a:solidFill>
              </a:rPr>
              <a:t>Min/max order/reorder levels </a:t>
            </a:r>
          </a:p>
          <a:p>
            <a:pPr marL="64008" indent="0">
              <a:lnSpc>
                <a:spcPct val="150000"/>
              </a:lnSpc>
              <a:spcBef>
                <a:spcPts val="0"/>
              </a:spcBef>
              <a:spcAft>
                <a:spcPts val="0"/>
              </a:spcAft>
              <a:buNone/>
            </a:pPr>
            <a:r>
              <a:rPr lang="en-ZA" sz="1400" b="0" i="0" u="none" strike="noStrike" baseline="0" dirty="0">
                <a:solidFill>
                  <a:srgbClr val="323232"/>
                </a:solidFill>
              </a:rPr>
              <a:t>Acquisition costs </a:t>
            </a:r>
          </a:p>
          <a:p>
            <a:pPr marL="64008" indent="0">
              <a:lnSpc>
                <a:spcPct val="150000"/>
              </a:lnSpc>
              <a:spcBef>
                <a:spcPts val="0"/>
              </a:spcBef>
              <a:spcAft>
                <a:spcPts val="0"/>
              </a:spcAft>
              <a:buNone/>
            </a:pPr>
            <a:r>
              <a:rPr lang="en-ZA" sz="1400" b="0" i="0" u="none" strike="noStrike" baseline="0" dirty="0">
                <a:solidFill>
                  <a:srgbClr val="323232"/>
                </a:solidFill>
              </a:rPr>
              <a:t>% mark-up </a:t>
            </a:r>
          </a:p>
          <a:p>
            <a:pPr marL="64008" indent="0">
              <a:lnSpc>
                <a:spcPct val="150000"/>
              </a:lnSpc>
              <a:spcBef>
                <a:spcPts val="0"/>
              </a:spcBef>
              <a:spcAft>
                <a:spcPts val="0"/>
              </a:spcAft>
              <a:buNone/>
            </a:pPr>
            <a:r>
              <a:rPr lang="en-ZA" sz="1400" b="0" i="0" u="none" strike="noStrike" baseline="0" dirty="0">
                <a:solidFill>
                  <a:srgbClr val="323232"/>
                </a:solidFill>
              </a:rPr>
              <a:t>ABC analysis </a:t>
            </a:r>
          </a:p>
          <a:p>
            <a:pPr marL="64008" indent="0">
              <a:lnSpc>
                <a:spcPct val="150000"/>
              </a:lnSpc>
              <a:spcBef>
                <a:spcPts val="0"/>
              </a:spcBef>
              <a:spcAft>
                <a:spcPts val="0"/>
              </a:spcAft>
              <a:buNone/>
            </a:pPr>
            <a:r>
              <a:rPr lang="en-ZA" sz="1400" b="0" i="0" u="none" strike="noStrike" baseline="0" dirty="0">
                <a:solidFill>
                  <a:srgbClr val="323232"/>
                </a:solidFill>
              </a:rPr>
              <a:t>Lead-time </a:t>
            </a:r>
          </a:p>
          <a:p>
            <a:pPr marL="64008" indent="0">
              <a:lnSpc>
                <a:spcPct val="150000"/>
              </a:lnSpc>
              <a:spcBef>
                <a:spcPts val="0"/>
              </a:spcBef>
              <a:spcAft>
                <a:spcPts val="0"/>
              </a:spcAft>
              <a:buNone/>
            </a:pPr>
            <a:r>
              <a:rPr lang="en-ZA" sz="1400" b="0" i="0" u="none" strike="noStrike" baseline="0" dirty="0">
                <a:solidFill>
                  <a:srgbClr val="000000"/>
                </a:solidFill>
              </a:rPr>
              <a:t>Buffer/safety levels </a:t>
            </a:r>
          </a:p>
          <a:p>
            <a:pPr marL="64008" indent="0">
              <a:lnSpc>
                <a:spcPct val="150000"/>
              </a:lnSpc>
              <a:spcBef>
                <a:spcPts val="0"/>
              </a:spcBef>
              <a:spcAft>
                <a:spcPts val="0"/>
              </a:spcAft>
              <a:buNone/>
            </a:pPr>
            <a:r>
              <a:rPr lang="en-ZA" sz="1400" b="0" i="0" u="none" strike="noStrike" baseline="0" dirty="0">
                <a:solidFill>
                  <a:srgbClr val="323232"/>
                </a:solidFill>
              </a:rPr>
              <a:t>Distribution fees </a:t>
            </a:r>
          </a:p>
          <a:p>
            <a:pPr marL="64008" indent="0">
              <a:lnSpc>
                <a:spcPct val="150000"/>
              </a:lnSpc>
              <a:spcBef>
                <a:spcPts val="0"/>
              </a:spcBef>
              <a:spcAft>
                <a:spcPts val="0"/>
              </a:spcAft>
              <a:buNone/>
            </a:pPr>
            <a:r>
              <a:rPr lang="en-ZA" sz="1400" b="0" i="0" u="none" strike="noStrike" baseline="0" dirty="0">
                <a:solidFill>
                  <a:srgbClr val="323232"/>
                </a:solidFill>
              </a:rPr>
              <a:t>Patient bonus stock </a:t>
            </a:r>
          </a:p>
          <a:p>
            <a:pPr marL="64008" indent="0">
              <a:lnSpc>
                <a:spcPct val="150000"/>
              </a:lnSpc>
              <a:spcBef>
                <a:spcPts val="0"/>
              </a:spcBef>
              <a:spcAft>
                <a:spcPts val="0"/>
              </a:spcAft>
              <a:buNone/>
            </a:pPr>
            <a:r>
              <a:rPr lang="en-ZA" sz="1400" b="0" i="0" u="none" strike="noStrike" baseline="0" dirty="0">
                <a:solidFill>
                  <a:srgbClr val="323232"/>
                </a:solidFill>
              </a:rPr>
              <a:t>Batch supply cost analysi</a:t>
            </a:r>
            <a:r>
              <a:rPr lang="en-ZA" sz="1300" b="0" i="0" u="none" strike="noStrike" baseline="0" dirty="0">
                <a:solidFill>
                  <a:srgbClr val="323232"/>
                </a:solidFill>
              </a:rPr>
              <a:t>s </a:t>
            </a:r>
          </a:p>
        </p:txBody>
      </p:sp>
      <p:sp>
        <p:nvSpPr>
          <p:cNvPr id="6" name="TextBox 5">
            <a:extLst>
              <a:ext uri="{FF2B5EF4-FFF2-40B4-BE49-F238E27FC236}">
                <a16:creationId xmlns:a16="http://schemas.microsoft.com/office/drawing/2014/main" id="{3EA6855A-99A4-4965-BC0D-B86974916190}"/>
              </a:ext>
            </a:extLst>
          </p:cNvPr>
          <p:cNvSpPr txBox="1"/>
          <p:nvPr/>
        </p:nvSpPr>
        <p:spPr>
          <a:xfrm>
            <a:off x="6409996" y="108986"/>
            <a:ext cx="4464496" cy="6665607"/>
          </a:xfrm>
          <a:prstGeom prst="rect">
            <a:avLst/>
          </a:prstGeom>
          <a:noFill/>
        </p:spPr>
        <p:txBody>
          <a:bodyPr wrap="square">
            <a:spAutoFit/>
          </a:bodyPr>
          <a:lstStyle/>
          <a:p>
            <a:pPr>
              <a:lnSpc>
                <a:spcPct val="150000"/>
              </a:lnSpc>
            </a:pPr>
            <a:r>
              <a:rPr lang="en-GB" sz="1400" b="1" i="0" u="none" strike="noStrike" baseline="0" dirty="0">
                <a:latin typeface="Arial" panose="020B0604020202020204" pitchFamily="34" charset="0"/>
              </a:rPr>
              <a:t>CS 3.3: Formulary development </a:t>
            </a:r>
          </a:p>
          <a:p>
            <a:pPr>
              <a:lnSpc>
                <a:spcPct val="150000"/>
              </a:lnSpc>
            </a:pPr>
            <a:r>
              <a:rPr lang="en-GB" sz="1000" b="0" i="0" u="none" strike="noStrike" baseline="0" dirty="0">
                <a:solidFill>
                  <a:srgbClr val="323232"/>
                </a:solidFill>
                <a:latin typeface="Arial" panose="020B0604020202020204" pitchFamily="34" charset="0"/>
              </a:rPr>
              <a:t>Calculation of costs </a:t>
            </a:r>
          </a:p>
          <a:p>
            <a:pPr>
              <a:lnSpc>
                <a:spcPct val="150000"/>
              </a:lnSpc>
            </a:pPr>
            <a:r>
              <a:rPr lang="en-GB" sz="1000" b="0" i="0" u="none" strike="noStrike" baseline="0" dirty="0">
                <a:solidFill>
                  <a:srgbClr val="323232"/>
                </a:solidFill>
                <a:latin typeface="Arial" panose="020B0604020202020204" pitchFamily="34" charset="0"/>
              </a:rPr>
              <a:t>Cost-benefit analysis </a:t>
            </a:r>
          </a:p>
          <a:p>
            <a:pPr>
              <a:lnSpc>
                <a:spcPct val="150000"/>
              </a:lnSpc>
            </a:pPr>
            <a:r>
              <a:rPr lang="en-GB" sz="1000" b="0" i="0" u="none" strike="noStrike" baseline="0" dirty="0">
                <a:solidFill>
                  <a:srgbClr val="323232"/>
                </a:solidFill>
                <a:latin typeface="Arial" panose="020B0604020202020204" pitchFamily="34" charset="0"/>
              </a:rPr>
              <a:t>ABC analysis </a:t>
            </a:r>
            <a:endParaRPr lang="en-ZA" sz="1000" b="0" i="0" u="none" strike="noStrike" baseline="0" dirty="0">
              <a:solidFill>
                <a:srgbClr val="323232"/>
              </a:solidFill>
              <a:latin typeface="Arial" panose="020B0604020202020204" pitchFamily="34" charset="0"/>
            </a:endParaRPr>
          </a:p>
          <a:p>
            <a:pPr>
              <a:lnSpc>
                <a:spcPct val="150000"/>
              </a:lnSpc>
            </a:pPr>
            <a:endParaRPr lang="en-ZA" sz="800" b="1" i="0" u="none" strike="noStrike" baseline="0" dirty="0">
              <a:solidFill>
                <a:srgbClr val="000000"/>
              </a:solidFill>
              <a:latin typeface="Arial" panose="020B0604020202020204" pitchFamily="34" charset="0"/>
            </a:endParaRPr>
          </a:p>
          <a:p>
            <a:pPr>
              <a:lnSpc>
                <a:spcPct val="150000"/>
              </a:lnSpc>
            </a:pPr>
            <a:r>
              <a:rPr lang="en-ZA" sz="1400" b="1" i="0" u="none" strike="noStrike" baseline="0" dirty="0">
                <a:solidFill>
                  <a:srgbClr val="000000"/>
                </a:solidFill>
                <a:latin typeface="Arial" panose="020B0604020202020204" pitchFamily="34" charset="0"/>
              </a:rPr>
              <a:t>CS 3.4: Medicine dispensing</a:t>
            </a:r>
            <a:endParaRPr lang="en-ZA" sz="1400" b="0" i="0" u="none" strike="noStrike" baseline="0" dirty="0">
              <a:solidFill>
                <a:srgbClr val="000000"/>
              </a:solidFill>
              <a:latin typeface="Arial" panose="020B0604020202020204" pitchFamily="34" charset="0"/>
            </a:endParaRPr>
          </a:p>
          <a:p>
            <a:pPr>
              <a:lnSpc>
                <a:spcPct val="150000"/>
              </a:lnSpc>
            </a:pPr>
            <a:r>
              <a:rPr lang="en-GB" sz="1000" dirty="0">
                <a:solidFill>
                  <a:srgbClr val="323232"/>
                </a:solidFill>
                <a:latin typeface="Arial" panose="020B0604020202020204" pitchFamily="34" charset="0"/>
              </a:rPr>
              <a:t>Prescription verification</a:t>
            </a:r>
          </a:p>
          <a:p>
            <a:pPr>
              <a:lnSpc>
                <a:spcPct val="150000"/>
              </a:lnSpc>
            </a:pPr>
            <a:r>
              <a:rPr lang="en-GB" sz="1000" b="0" i="0" u="none" strike="noStrike" baseline="0" dirty="0">
                <a:solidFill>
                  <a:srgbClr val="323232"/>
                </a:solidFill>
                <a:latin typeface="Arial" panose="020B0604020202020204" pitchFamily="34" charset="0"/>
              </a:rPr>
              <a:t>Amount of medication required for a prescription </a:t>
            </a:r>
          </a:p>
          <a:p>
            <a:pPr>
              <a:lnSpc>
                <a:spcPct val="150000"/>
              </a:lnSpc>
            </a:pPr>
            <a:r>
              <a:rPr lang="en-ZA" sz="1000" b="0" i="0" u="none" strike="noStrike" baseline="0" dirty="0">
                <a:solidFill>
                  <a:srgbClr val="323232"/>
                </a:solidFill>
                <a:latin typeface="Arial" panose="020B0604020202020204" pitchFamily="34" charset="0"/>
              </a:rPr>
              <a:t>Suitability of doses </a:t>
            </a:r>
          </a:p>
          <a:p>
            <a:pPr>
              <a:lnSpc>
                <a:spcPct val="150000"/>
              </a:lnSpc>
            </a:pPr>
            <a:r>
              <a:rPr lang="en-ZA" sz="1000" b="0" i="0" u="none" strike="noStrike" baseline="0" dirty="0">
                <a:solidFill>
                  <a:srgbClr val="323232"/>
                </a:solidFill>
                <a:latin typeface="Arial" panose="020B0604020202020204" pitchFamily="34" charset="0"/>
              </a:rPr>
              <a:t>Dosage </a:t>
            </a:r>
          </a:p>
          <a:p>
            <a:pPr>
              <a:lnSpc>
                <a:spcPct val="150000"/>
              </a:lnSpc>
            </a:pPr>
            <a:r>
              <a:rPr lang="en-GB" sz="1000" b="0" i="0" u="none" strike="noStrike" baseline="0" dirty="0">
                <a:solidFill>
                  <a:srgbClr val="323232"/>
                </a:solidFill>
                <a:latin typeface="Arial" panose="020B0604020202020204" pitchFamily="34" charset="0"/>
              </a:rPr>
              <a:t>Doses based on patient’s weight </a:t>
            </a:r>
          </a:p>
          <a:p>
            <a:pPr>
              <a:lnSpc>
                <a:spcPct val="150000"/>
              </a:lnSpc>
            </a:pPr>
            <a:r>
              <a:rPr lang="en-GB" sz="1000" b="0" i="0" u="none" strike="noStrike" baseline="0" dirty="0">
                <a:solidFill>
                  <a:srgbClr val="323232"/>
                </a:solidFill>
                <a:latin typeface="Arial" panose="020B0604020202020204" pitchFamily="34" charset="0"/>
              </a:rPr>
              <a:t>Doses based on surface area </a:t>
            </a:r>
          </a:p>
          <a:p>
            <a:pPr>
              <a:lnSpc>
                <a:spcPct val="150000"/>
              </a:lnSpc>
            </a:pPr>
            <a:r>
              <a:rPr lang="en-ZA" sz="1000" b="0" i="0" u="none" strike="noStrike" baseline="0" dirty="0">
                <a:solidFill>
                  <a:srgbClr val="323232"/>
                </a:solidFill>
                <a:latin typeface="Arial" panose="020B0604020202020204" pitchFamily="34" charset="0"/>
              </a:rPr>
              <a:t>Concentrations </a:t>
            </a:r>
          </a:p>
          <a:p>
            <a:pPr>
              <a:lnSpc>
                <a:spcPct val="150000"/>
              </a:lnSpc>
            </a:pPr>
            <a:r>
              <a:rPr lang="en-ZA" sz="1000" dirty="0">
                <a:solidFill>
                  <a:srgbClr val="323232"/>
                </a:solidFill>
                <a:latin typeface="Arial" panose="020B0604020202020204" pitchFamily="34" charset="0"/>
              </a:rPr>
              <a:t>I</a:t>
            </a:r>
            <a:r>
              <a:rPr lang="en-ZA" sz="1000" b="0" i="0" u="none" strike="noStrike" baseline="0" dirty="0">
                <a:solidFill>
                  <a:srgbClr val="323232"/>
                </a:solidFill>
                <a:latin typeface="Arial" panose="020B0604020202020204" pitchFamily="34" charset="0"/>
              </a:rPr>
              <a:t>ntravenous injection doses including paediatrics</a:t>
            </a:r>
          </a:p>
          <a:p>
            <a:pPr>
              <a:lnSpc>
                <a:spcPct val="150000"/>
              </a:lnSpc>
            </a:pPr>
            <a:r>
              <a:rPr lang="en-GB" sz="1000" b="0" i="0" u="none" strike="noStrike" baseline="0" dirty="0">
                <a:solidFill>
                  <a:srgbClr val="323232"/>
                </a:solidFill>
                <a:latin typeface="Arial" panose="020B0604020202020204" pitchFamily="34" charset="0"/>
              </a:rPr>
              <a:t>Reconstitution for oral or parenteral use (including displacement volume) </a:t>
            </a:r>
          </a:p>
          <a:p>
            <a:pPr>
              <a:lnSpc>
                <a:spcPct val="150000"/>
              </a:lnSpc>
            </a:pPr>
            <a:r>
              <a:rPr lang="en-ZA" sz="1000" b="0" i="0" u="none" strike="noStrike" baseline="0" dirty="0">
                <a:solidFill>
                  <a:srgbClr val="323232"/>
                </a:solidFill>
                <a:latin typeface="Arial" panose="020B0604020202020204" pitchFamily="34" charset="0"/>
              </a:rPr>
              <a:t>Rate of infusion </a:t>
            </a:r>
          </a:p>
          <a:p>
            <a:pPr>
              <a:lnSpc>
                <a:spcPct val="150000"/>
              </a:lnSpc>
            </a:pPr>
            <a:endParaRPr lang="en-ZA" sz="800" b="1" i="0" u="none" strike="noStrike" baseline="0" dirty="0">
              <a:solidFill>
                <a:srgbClr val="000000"/>
              </a:solidFill>
              <a:latin typeface="Arial" panose="020B0604020202020204" pitchFamily="34" charset="0"/>
            </a:endParaRPr>
          </a:p>
          <a:p>
            <a:pPr>
              <a:lnSpc>
                <a:spcPct val="150000"/>
              </a:lnSpc>
            </a:pPr>
            <a:r>
              <a:rPr lang="en-ZA" sz="1400" b="1" i="0" u="none" strike="noStrike" baseline="0" dirty="0">
                <a:solidFill>
                  <a:srgbClr val="000000"/>
                </a:solidFill>
                <a:latin typeface="Arial" panose="020B0604020202020204" pitchFamily="34" charset="0"/>
              </a:rPr>
              <a:t>CS 3.5: Medicine compounding </a:t>
            </a:r>
            <a:endParaRPr lang="en-ZA" sz="1400" b="0" i="0" u="none" strike="noStrike" baseline="0" dirty="0">
              <a:solidFill>
                <a:srgbClr val="000000"/>
              </a:solidFill>
              <a:latin typeface="Arial" panose="020B0604020202020204" pitchFamily="34" charset="0"/>
            </a:endParaRPr>
          </a:p>
          <a:p>
            <a:pPr>
              <a:lnSpc>
                <a:spcPct val="150000"/>
              </a:lnSpc>
            </a:pPr>
            <a:r>
              <a:rPr lang="en-ZA" sz="1000" b="0" i="0" u="none" strike="noStrike" baseline="0" dirty="0">
                <a:solidFill>
                  <a:srgbClr val="323232"/>
                </a:solidFill>
                <a:latin typeface="Arial" panose="020B0604020202020204" pitchFamily="34" charset="0"/>
              </a:rPr>
              <a:t>Master formulae </a:t>
            </a:r>
          </a:p>
          <a:p>
            <a:pPr>
              <a:lnSpc>
                <a:spcPct val="150000"/>
              </a:lnSpc>
            </a:pPr>
            <a:r>
              <a:rPr lang="en-ZA" sz="1000" b="0" i="0" u="none" strike="noStrike" baseline="0" dirty="0">
                <a:solidFill>
                  <a:srgbClr val="323232"/>
                </a:solidFill>
                <a:latin typeface="Arial" panose="020B0604020202020204" pitchFamily="34" charset="0"/>
              </a:rPr>
              <a:t>Changing concentrations </a:t>
            </a:r>
          </a:p>
          <a:p>
            <a:pPr>
              <a:lnSpc>
                <a:spcPct val="150000"/>
              </a:lnSpc>
            </a:pPr>
            <a:r>
              <a:rPr lang="en-ZA" sz="1000" b="0" i="0" u="none" strike="noStrike" baseline="0" dirty="0">
                <a:solidFill>
                  <a:srgbClr val="323232"/>
                </a:solidFill>
                <a:latin typeface="Arial" panose="020B0604020202020204" pitchFamily="34" charset="0"/>
              </a:rPr>
              <a:t>Solubility </a:t>
            </a:r>
          </a:p>
          <a:p>
            <a:pPr>
              <a:lnSpc>
                <a:spcPct val="150000"/>
              </a:lnSpc>
            </a:pPr>
            <a:r>
              <a:rPr lang="en-ZA" sz="1000" b="0" i="0" u="none" strike="noStrike" baseline="0" dirty="0">
                <a:solidFill>
                  <a:srgbClr val="323232"/>
                </a:solidFill>
                <a:latin typeface="Arial" panose="020B0604020202020204" pitchFamily="34" charset="0"/>
              </a:rPr>
              <a:t>Reconstitution calculations </a:t>
            </a:r>
          </a:p>
          <a:p>
            <a:pPr>
              <a:lnSpc>
                <a:spcPct val="150000"/>
              </a:lnSpc>
            </a:pPr>
            <a:r>
              <a:rPr lang="en-ZA" sz="1000" b="0" i="0" u="none" strike="noStrike" baseline="0" dirty="0">
                <a:solidFill>
                  <a:srgbClr val="323232"/>
                </a:solidFill>
                <a:latin typeface="Arial" panose="020B0604020202020204" pitchFamily="34" charset="0"/>
              </a:rPr>
              <a:t>Dilutions </a:t>
            </a:r>
          </a:p>
          <a:p>
            <a:pPr>
              <a:lnSpc>
                <a:spcPct val="150000"/>
              </a:lnSpc>
            </a:pPr>
            <a:endParaRPr lang="en-ZA" sz="800" b="1" i="0" u="none" strike="noStrike" baseline="0" dirty="0">
              <a:solidFill>
                <a:srgbClr val="000000"/>
              </a:solidFill>
              <a:latin typeface="Arial" panose="020B0604020202020204" pitchFamily="34" charset="0"/>
            </a:endParaRPr>
          </a:p>
          <a:p>
            <a:pPr>
              <a:lnSpc>
                <a:spcPct val="150000"/>
              </a:lnSpc>
            </a:pPr>
            <a:r>
              <a:rPr lang="en-ZA" sz="1400" b="1" i="0" u="none" strike="noStrike" baseline="0" dirty="0">
                <a:solidFill>
                  <a:srgbClr val="000000"/>
                </a:solidFill>
                <a:latin typeface="Arial" panose="020B0604020202020204" pitchFamily="34" charset="0"/>
              </a:rPr>
              <a:t>CS 4.2: Financial management </a:t>
            </a:r>
            <a:endParaRPr lang="en-ZA" sz="1400" b="0" i="0" u="none" strike="noStrike" baseline="0" dirty="0">
              <a:solidFill>
                <a:srgbClr val="000000"/>
              </a:solidFill>
              <a:latin typeface="Arial" panose="020B0604020202020204" pitchFamily="34" charset="0"/>
            </a:endParaRPr>
          </a:p>
          <a:p>
            <a:pPr>
              <a:lnSpc>
                <a:spcPct val="150000"/>
              </a:lnSpc>
            </a:pPr>
            <a:r>
              <a:rPr lang="en-ZA" sz="1000" b="0" i="0" u="none" strike="noStrike" baseline="0" dirty="0">
                <a:solidFill>
                  <a:srgbClr val="323232"/>
                </a:solidFill>
                <a:latin typeface="Arial" panose="020B0604020202020204" pitchFamily="34" charset="0"/>
              </a:rPr>
              <a:t>% mark-up AND Dispensing fee  </a:t>
            </a:r>
          </a:p>
          <a:p>
            <a:pPr>
              <a:lnSpc>
                <a:spcPct val="150000"/>
              </a:lnSpc>
            </a:pPr>
            <a:r>
              <a:rPr lang="en-ZA" sz="1000" b="0" i="0" u="none" strike="noStrike" baseline="0" dirty="0">
                <a:solidFill>
                  <a:srgbClr val="323232"/>
                </a:solidFill>
                <a:latin typeface="Arial" panose="020B0604020202020204" pitchFamily="34" charset="0"/>
              </a:rPr>
              <a:t>Budgeting </a:t>
            </a:r>
          </a:p>
        </p:txBody>
      </p:sp>
    </p:spTree>
    <p:extLst>
      <p:ext uri="{BB962C8B-B14F-4D97-AF65-F5344CB8AC3E}">
        <p14:creationId xmlns:p14="http://schemas.microsoft.com/office/powerpoint/2010/main" val="2767800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A071-6142-4AE0-8420-1DE4F9ED956A}"/>
              </a:ext>
            </a:extLst>
          </p:cNvPr>
          <p:cNvSpPr>
            <a:spLocks noGrp="1"/>
          </p:cNvSpPr>
          <p:nvPr>
            <p:ph type="title" orient="vert"/>
          </p:nvPr>
        </p:nvSpPr>
        <p:spPr/>
        <p:txBody>
          <a:bodyPr>
            <a:normAutofit fontScale="90000"/>
          </a:bodyPr>
          <a:lstStyle/>
          <a:p>
            <a:r>
              <a:rPr lang="en-ZA" dirty="0"/>
              <a:t>Single best answer </a:t>
            </a:r>
            <a:br>
              <a:rPr lang="en-ZA" dirty="0"/>
            </a:br>
            <a:r>
              <a:rPr lang="en-ZA" dirty="0"/>
              <a:t>Multiple choice questions:</a:t>
            </a:r>
          </a:p>
        </p:txBody>
      </p:sp>
      <p:sp>
        <p:nvSpPr>
          <p:cNvPr id="5" name="Rectangle 4">
            <a:extLst>
              <a:ext uri="{FF2B5EF4-FFF2-40B4-BE49-F238E27FC236}">
                <a16:creationId xmlns:a16="http://schemas.microsoft.com/office/drawing/2014/main" id="{C29477C4-926E-4F59-9866-1451FDA5FD16}"/>
              </a:ext>
            </a:extLst>
          </p:cNvPr>
          <p:cNvSpPr/>
          <p:nvPr/>
        </p:nvSpPr>
        <p:spPr>
          <a:xfrm>
            <a:off x="8472264" y="697170"/>
            <a:ext cx="1800200" cy="10081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QUESTION </a:t>
            </a:r>
          </a:p>
        </p:txBody>
      </p:sp>
      <p:sp>
        <p:nvSpPr>
          <p:cNvPr id="7" name="Rectangle 6">
            <a:extLst>
              <a:ext uri="{FF2B5EF4-FFF2-40B4-BE49-F238E27FC236}">
                <a16:creationId xmlns:a16="http://schemas.microsoft.com/office/drawing/2014/main" id="{E0919B6B-37DA-4050-BCED-BE6A87BCC0A2}"/>
              </a:ext>
            </a:extLst>
          </p:cNvPr>
          <p:cNvSpPr/>
          <p:nvPr/>
        </p:nvSpPr>
        <p:spPr>
          <a:xfrm>
            <a:off x="6240016" y="5551558"/>
            <a:ext cx="1800200" cy="10081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OPTIONS </a:t>
            </a:r>
          </a:p>
        </p:txBody>
      </p:sp>
      <p:sp>
        <p:nvSpPr>
          <p:cNvPr id="9" name="Rectangle 8">
            <a:extLst>
              <a:ext uri="{FF2B5EF4-FFF2-40B4-BE49-F238E27FC236}">
                <a16:creationId xmlns:a16="http://schemas.microsoft.com/office/drawing/2014/main" id="{F9D37EEB-2F3D-41BE-86E4-CD446D58A4B6}"/>
              </a:ext>
            </a:extLst>
          </p:cNvPr>
          <p:cNvSpPr/>
          <p:nvPr/>
        </p:nvSpPr>
        <p:spPr>
          <a:xfrm>
            <a:off x="3791744" y="5510616"/>
            <a:ext cx="1800200" cy="10081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ANSWER </a:t>
            </a:r>
          </a:p>
        </p:txBody>
      </p:sp>
      <p:pic>
        <p:nvPicPr>
          <p:cNvPr id="6" name="Picture 5">
            <a:extLst>
              <a:ext uri="{FF2B5EF4-FFF2-40B4-BE49-F238E27FC236}">
                <a16:creationId xmlns:a16="http://schemas.microsoft.com/office/drawing/2014/main" id="{1B126736-9106-49B2-A441-B6AAA92F576A}"/>
              </a:ext>
            </a:extLst>
          </p:cNvPr>
          <p:cNvPicPr>
            <a:picLocks noChangeAspect="1"/>
          </p:cNvPicPr>
          <p:nvPr/>
        </p:nvPicPr>
        <p:blipFill>
          <a:blip r:embed="rId3"/>
          <a:stretch>
            <a:fillRect/>
          </a:stretch>
        </p:blipFill>
        <p:spPr>
          <a:xfrm>
            <a:off x="845330" y="2420938"/>
            <a:ext cx="10501340" cy="2727221"/>
          </a:xfrm>
          <a:prstGeom prst="rect">
            <a:avLst/>
          </a:prstGeom>
        </p:spPr>
      </p:pic>
      <p:sp>
        <p:nvSpPr>
          <p:cNvPr id="11" name="Right Brace 10">
            <a:extLst>
              <a:ext uri="{FF2B5EF4-FFF2-40B4-BE49-F238E27FC236}">
                <a16:creationId xmlns:a16="http://schemas.microsoft.com/office/drawing/2014/main" id="{2F38E104-90C6-4898-B424-1CECF0C0D028}"/>
              </a:ext>
            </a:extLst>
          </p:cNvPr>
          <p:cNvSpPr/>
          <p:nvPr/>
        </p:nvSpPr>
        <p:spPr>
          <a:xfrm>
            <a:off x="5663952" y="3356542"/>
            <a:ext cx="288032" cy="13681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cxnSp>
        <p:nvCxnSpPr>
          <p:cNvPr id="13" name="Straight Arrow Connector 12">
            <a:extLst>
              <a:ext uri="{FF2B5EF4-FFF2-40B4-BE49-F238E27FC236}">
                <a16:creationId xmlns:a16="http://schemas.microsoft.com/office/drawing/2014/main" id="{C92AC059-B96C-4624-85CA-135C9BF533F8}"/>
              </a:ext>
            </a:extLst>
          </p:cNvPr>
          <p:cNvCxnSpPr>
            <a:cxnSpLocks/>
            <a:stCxn id="7" idx="0"/>
          </p:cNvCxnSpPr>
          <p:nvPr/>
        </p:nvCxnSpPr>
        <p:spPr>
          <a:xfrm flipH="1" flipV="1">
            <a:off x="5951984" y="4106772"/>
            <a:ext cx="1188132" cy="1444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8D59065-DFD2-49E3-9C11-F6FDC88E8707}"/>
              </a:ext>
            </a:extLst>
          </p:cNvPr>
          <p:cNvCxnSpPr>
            <a:cxnSpLocks/>
          </p:cNvCxnSpPr>
          <p:nvPr/>
        </p:nvCxnSpPr>
        <p:spPr>
          <a:xfrm flipH="1" flipV="1">
            <a:off x="1091444" y="4040618"/>
            <a:ext cx="2587927" cy="19740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722238-030C-47E3-8347-B66D54499D55}"/>
              </a:ext>
            </a:extLst>
          </p:cNvPr>
          <p:cNvCxnSpPr>
            <a:cxnSpLocks/>
          </p:cNvCxnSpPr>
          <p:nvPr/>
        </p:nvCxnSpPr>
        <p:spPr>
          <a:xfrm flipH="1">
            <a:off x="5266996" y="1195265"/>
            <a:ext cx="3093233" cy="13600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298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altLang="en-US" dirty="0"/>
              <a:t>FAQs:</a:t>
            </a:r>
            <a:br>
              <a:rPr lang="en-ZA" altLang="en-US" dirty="0"/>
            </a:br>
            <a:r>
              <a:rPr lang="en-ZA" altLang="en-US" dirty="0"/>
              <a:t>How do I submit the examination ?</a:t>
            </a:r>
            <a:endParaRPr lang="en-PH" dirty="0"/>
          </a:p>
        </p:txBody>
      </p:sp>
      <p:sp>
        <p:nvSpPr>
          <p:cNvPr id="8" name="TextBox 7">
            <a:extLst>
              <a:ext uri="{FF2B5EF4-FFF2-40B4-BE49-F238E27FC236}">
                <a16:creationId xmlns:a16="http://schemas.microsoft.com/office/drawing/2014/main" id="{31FFC191-4E50-480E-BAD4-E40B5472CB2A}"/>
              </a:ext>
            </a:extLst>
          </p:cNvPr>
          <p:cNvSpPr txBox="1"/>
          <p:nvPr/>
        </p:nvSpPr>
        <p:spPr>
          <a:xfrm>
            <a:off x="562609" y="1766124"/>
            <a:ext cx="11389905" cy="3682226"/>
          </a:xfrm>
          <a:prstGeom prst="rect">
            <a:avLst/>
          </a:prstGeom>
          <a:noFill/>
        </p:spPr>
        <p:txBody>
          <a:bodyPr wrap="square" lIns="91440" tIns="45720" rIns="91440" bIns="45720" anchor="t">
            <a:spAutoFit/>
          </a:bodyPr>
          <a:lstStyle/>
          <a:p>
            <a:pPr marL="342900" indent="-342900" algn="just">
              <a:lnSpc>
                <a:spcPct val="200000"/>
              </a:lnSpc>
              <a:buClr>
                <a:srgbClr val="0066FF"/>
              </a:buClr>
              <a:buSzPts val="2000"/>
              <a:buFont typeface="Courier New" panose="02070309020205020404" pitchFamily="49" charset="0"/>
              <a:buChar char="o"/>
            </a:pPr>
            <a:r>
              <a:rPr lang="en-GB" sz="2400" dirty="0">
                <a:solidFill>
                  <a:srgbClr val="002060"/>
                </a:solidFill>
                <a:latin typeface="Arial" panose="020B0604020202020204" pitchFamily="34" charset="0"/>
                <a:ea typeface="Calibri" panose="020F0502020204030204" pitchFamily="34" charset="0"/>
                <a:cs typeface="Arial" panose="020B0604020202020204" pitchFamily="34" charset="0"/>
              </a:rPr>
              <a:t>Your answers are saved as you proceed through the exam. If you lose the WI-FI signal at any time your answers are saved. </a:t>
            </a:r>
          </a:p>
          <a:p>
            <a:pPr marL="342900" indent="-342900" algn="just">
              <a:lnSpc>
                <a:spcPct val="200000"/>
              </a:lnSpc>
              <a:buClr>
                <a:srgbClr val="0066FF"/>
              </a:buClr>
              <a:buSzPts val="2000"/>
              <a:buFont typeface="Courier New" panose="02070309020205020404" pitchFamily="49" charset="0"/>
              <a:buChar char="o"/>
            </a:pPr>
            <a:r>
              <a:rPr lang="en-GB" sz="2400" dirty="0">
                <a:solidFill>
                  <a:srgbClr val="002060"/>
                </a:solidFill>
                <a:latin typeface="Arial" panose="020B0604020202020204" pitchFamily="34" charset="0"/>
                <a:ea typeface="Calibri" panose="020F0502020204030204" pitchFamily="34" charset="0"/>
                <a:cs typeface="Arial" panose="020B0604020202020204" pitchFamily="34" charset="0"/>
              </a:rPr>
              <a:t>Each answer is time-stamped and recorded on the examination platform. </a:t>
            </a:r>
          </a:p>
          <a:p>
            <a:pPr marL="342900" indent="-342900" algn="just">
              <a:lnSpc>
                <a:spcPct val="200000"/>
              </a:lnSpc>
              <a:buClr>
                <a:srgbClr val="0066FF"/>
              </a:buClr>
              <a:buSzPts val="2000"/>
              <a:buFont typeface="Courier New" panose="02070309020205020404" pitchFamily="49" charset="0"/>
              <a:buChar char="o"/>
            </a:pPr>
            <a:r>
              <a:rPr lang="en-GB" sz="2400" dirty="0">
                <a:solidFill>
                  <a:srgbClr val="002060"/>
                </a:solidFill>
                <a:latin typeface="Arial" panose="020B0604020202020204" pitchFamily="34" charset="0"/>
                <a:ea typeface="Calibri" panose="020F0502020204030204" pitchFamily="34" charset="0"/>
                <a:cs typeface="Arial" panose="020B0604020202020204" pitchFamily="34" charset="0"/>
              </a:rPr>
              <a:t>You may only revisit unanswered questions at the end of the exam. </a:t>
            </a:r>
          </a:p>
          <a:p>
            <a:pPr marL="342900" indent="-342900" algn="just">
              <a:lnSpc>
                <a:spcPct val="200000"/>
              </a:lnSpc>
              <a:buClr>
                <a:srgbClr val="0066FF"/>
              </a:buClr>
              <a:buSzPts val="2000"/>
              <a:buFont typeface="Courier New" panose="02070309020205020404" pitchFamily="49" charset="0"/>
              <a:buChar char="o"/>
            </a:pPr>
            <a:r>
              <a:rPr lang="en-ZA" sz="2400" dirty="0">
                <a:solidFill>
                  <a:srgbClr val="002060"/>
                </a:solidFill>
                <a:latin typeface="Arial" panose="020B0604020202020204" pitchFamily="34" charset="0"/>
                <a:ea typeface="Calibri" panose="020F0502020204030204" pitchFamily="34" charset="0"/>
                <a:cs typeface="Arial" panose="020B0604020202020204" pitchFamily="34" charset="0"/>
              </a:rPr>
              <a:t>Once you press submit, you will no longer have access to ANY  questions.</a:t>
            </a:r>
            <a:endParaRPr lang="en-GB" sz="2400" strike="sngStrike"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59501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B4632A-30A2-407A-8075-A4974DECFF49}"/>
              </a:ext>
            </a:extLst>
          </p:cNvPr>
          <p:cNvSpPr>
            <a:spLocks noGrp="1"/>
          </p:cNvSpPr>
          <p:nvPr>
            <p:ph type="title"/>
          </p:nvPr>
        </p:nvSpPr>
        <p:spPr/>
        <p:txBody>
          <a:bodyPr>
            <a:noAutofit/>
          </a:bodyPr>
          <a:lstStyle/>
          <a:p>
            <a:r>
              <a:rPr lang="en-ZA" sz="4000" b="1" dirty="0">
                <a:effectLst/>
                <a:ea typeface="Times New Roman" panose="02020603050405020304" pitchFamily="18" charset="0"/>
              </a:rPr>
              <a:t>Declaration for the online/remote exam:</a:t>
            </a:r>
            <a:endParaRPr lang="en-ZA" sz="4000" dirty="0"/>
          </a:p>
        </p:txBody>
      </p:sp>
      <p:sp>
        <p:nvSpPr>
          <p:cNvPr id="3" name="Content Placeholder 2">
            <a:extLst>
              <a:ext uri="{FF2B5EF4-FFF2-40B4-BE49-F238E27FC236}">
                <a16:creationId xmlns:a16="http://schemas.microsoft.com/office/drawing/2014/main" id="{107A80E3-9FB1-4502-BF61-2B717A6C34AD}"/>
              </a:ext>
            </a:extLst>
          </p:cNvPr>
          <p:cNvSpPr>
            <a:spLocks noGrp="1"/>
          </p:cNvSpPr>
          <p:nvPr>
            <p:ph sz="half" idx="1"/>
          </p:nvPr>
        </p:nvSpPr>
        <p:spPr>
          <a:xfrm>
            <a:off x="838199" y="1825625"/>
            <a:ext cx="10708889" cy="4351338"/>
          </a:xfrm>
        </p:spPr>
        <p:txBody>
          <a:bodyPr>
            <a:normAutofit/>
          </a:bodyPr>
          <a:lstStyle/>
          <a:p>
            <a:pPr marL="0" indent="0" algn="just">
              <a:lnSpc>
                <a:spcPct val="150000"/>
              </a:lnSpc>
              <a:spcAft>
                <a:spcPts val="800"/>
              </a:spcAft>
              <a:buNone/>
            </a:pPr>
            <a:r>
              <a:rPr lang="en-ZA" sz="3200" b="1" dirty="0">
                <a:solidFill>
                  <a:srgbClr val="002060"/>
                </a:solidFill>
                <a:ea typeface="Calibri" panose="020F0502020204030204" pitchFamily="34" charset="0"/>
                <a:cs typeface="Times New Roman" panose="02020603050405020304" pitchFamily="18" charset="0"/>
              </a:rPr>
              <a:t>END OF EXAMINATION: </a:t>
            </a:r>
            <a:endParaRPr lang="en-ZA" sz="3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confirm that I have completed the examination without assistance from any person and adhered to the Examination Code of Conduct. I understand that if it is found that I have contravened the Examination Code of Conduct, the SAPC will implement disciplinary action against me in terms of Chapter V of the Pharmacy Act.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spcAft>
                <a:spcPts val="800"/>
              </a:spcAft>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will not/ have not shared or retained the contents of the examination via electronic, printed, written or verbal means with any person.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4628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8331-D3B3-4D29-B8C4-60B9B43ADE42}"/>
              </a:ext>
            </a:extLst>
          </p:cNvPr>
          <p:cNvSpPr>
            <a:spLocks noGrp="1"/>
          </p:cNvSpPr>
          <p:nvPr>
            <p:ph type="title"/>
          </p:nvPr>
        </p:nvSpPr>
        <p:spPr>
          <a:xfrm>
            <a:off x="1422399" y="258184"/>
            <a:ext cx="10649857" cy="1065007"/>
          </a:xfrm>
        </p:spPr>
        <p:txBody>
          <a:bodyPr>
            <a:noAutofit/>
          </a:bodyPr>
          <a:lstStyle/>
          <a:p>
            <a:br>
              <a:rPr lang="en-GB" sz="3600" dirty="0"/>
            </a:br>
            <a:r>
              <a:rPr lang="en-GB" sz="3600" dirty="0"/>
              <a:t>FAQs</a:t>
            </a:r>
            <a:br>
              <a:rPr lang="en-GB" sz="3600" dirty="0"/>
            </a:br>
            <a:r>
              <a:rPr lang="en-GB" sz="3600" dirty="0"/>
              <a:t>When will you receive your results? </a:t>
            </a:r>
            <a:br>
              <a:rPr lang="en-GB" sz="3600" dirty="0"/>
            </a:br>
            <a:r>
              <a:rPr lang="en-GB" sz="3600" dirty="0"/>
              <a:t>Can you view your exam paper? </a:t>
            </a:r>
            <a:br>
              <a:rPr lang="en-GB" sz="3600" dirty="0"/>
            </a:br>
            <a:r>
              <a:rPr lang="en-GB" sz="3600" dirty="0"/>
              <a:t>Can my examination be remarked? </a:t>
            </a:r>
            <a:endParaRPr lang="en-ZA" sz="3600" dirty="0"/>
          </a:p>
        </p:txBody>
      </p:sp>
      <p:sp>
        <p:nvSpPr>
          <p:cNvPr id="3" name="Content Placeholder 2">
            <a:extLst>
              <a:ext uri="{FF2B5EF4-FFF2-40B4-BE49-F238E27FC236}">
                <a16:creationId xmlns:a16="http://schemas.microsoft.com/office/drawing/2014/main" id="{997C811D-01A9-42DF-8740-CB18FDDAC750}"/>
              </a:ext>
            </a:extLst>
          </p:cNvPr>
          <p:cNvSpPr>
            <a:spLocks noGrp="1"/>
          </p:cNvSpPr>
          <p:nvPr>
            <p:ph sz="half" idx="1"/>
          </p:nvPr>
        </p:nvSpPr>
        <p:spPr>
          <a:xfrm>
            <a:off x="0" y="3673196"/>
            <a:ext cx="12192000" cy="748197"/>
          </a:xfrm>
        </p:spPr>
        <p:txBody>
          <a:bodyPr vert="horz" lIns="91440" tIns="45720" rIns="91440" bIns="45720" rtlCol="0" anchor="t">
            <a:normAutofit fontScale="92500"/>
          </a:bodyPr>
          <a:lstStyle/>
          <a:p>
            <a:pPr marL="447675" indent="-383540"/>
            <a:r>
              <a:rPr lang="en-ZA" sz="2000" dirty="0">
                <a:solidFill>
                  <a:srgbClr val="002060"/>
                </a:solidFill>
              </a:rPr>
              <a:t>Examination results will be released once the results have been moderated and approved by the Registrar.</a:t>
            </a:r>
            <a:endParaRPr lang="en-US" sz="2000" dirty="0">
              <a:solidFill>
                <a:srgbClr val="002060"/>
              </a:solidFill>
            </a:endParaRPr>
          </a:p>
          <a:p>
            <a:pPr marL="447675" indent="-383540"/>
            <a:r>
              <a:rPr lang="en-ZA" sz="2000" dirty="0">
                <a:solidFill>
                  <a:srgbClr val="002060"/>
                </a:solidFill>
              </a:rPr>
              <a:t>Results will be available online.</a:t>
            </a:r>
          </a:p>
        </p:txBody>
      </p:sp>
      <p:pic>
        <p:nvPicPr>
          <p:cNvPr id="6" name="Content Placeholder 4">
            <a:extLst>
              <a:ext uri="{FF2B5EF4-FFF2-40B4-BE49-F238E27FC236}">
                <a16:creationId xmlns:a16="http://schemas.microsoft.com/office/drawing/2014/main" id="{0BF0317C-772C-4639-AB90-61AE33E14AA9}"/>
              </a:ext>
            </a:extLst>
          </p:cNvPr>
          <p:cNvPicPr>
            <a:picLocks noChangeAspect="1"/>
          </p:cNvPicPr>
          <p:nvPr/>
        </p:nvPicPr>
        <p:blipFill>
          <a:blip r:embed="rId3"/>
          <a:stretch>
            <a:fillRect/>
          </a:stretch>
        </p:blipFill>
        <p:spPr>
          <a:xfrm>
            <a:off x="622589" y="1995544"/>
            <a:ext cx="10788980" cy="1636499"/>
          </a:xfrm>
          <a:prstGeom prst="rect">
            <a:avLst/>
          </a:prstGeom>
        </p:spPr>
      </p:pic>
      <p:sp>
        <p:nvSpPr>
          <p:cNvPr id="8" name="Rectangle 7">
            <a:extLst>
              <a:ext uri="{FF2B5EF4-FFF2-40B4-BE49-F238E27FC236}">
                <a16:creationId xmlns:a16="http://schemas.microsoft.com/office/drawing/2014/main" id="{BB2B7AE2-5D9C-41E9-BF59-82B6C248DFAA}"/>
              </a:ext>
            </a:extLst>
          </p:cNvPr>
          <p:cNvSpPr/>
          <p:nvPr/>
        </p:nvSpPr>
        <p:spPr>
          <a:xfrm>
            <a:off x="3575297" y="2150294"/>
            <a:ext cx="2082552"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Content Placeholder 2">
            <a:extLst>
              <a:ext uri="{FF2B5EF4-FFF2-40B4-BE49-F238E27FC236}">
                <a16:creationId xmlns:a16="http://schemas.microsoft.com/office/drawing/2014/main" id="{0E5DD113-5EED-428F-A315-CD99F248E66C}"/>
              </a:ext>
            </a:extLst>
          </p:cNvPr>
          <p:cNvSpPr txBox="1">
            <a:spLocks/>
          </p:cNvSpPr>
          <p:nvPr/>
        </p:nvSpPr>
        <p:spPr>
          <a:xfrm>
            <a:off x="0" y="4421393"/>
            <a:ext cx="12192000" cy="2534578"/>
          </a:xfrm>
          <a:prstGeom prst="rect">
            <a:avLst/>
          </a:prstGeom>
          <a:solidFill>
            <a:srgbClr val="002060"/>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135" indent="0">
              <a:buClr>
                <a:schemeClr val="bg1"/>
              </a:buClr>
              <a:buNone/>
            </a:pPr>
            <a:r>
              <a:rPr lang="en-ZA" sz="2000" dirty="0">
                <a:solidFill>
                  <a:schemeClr val="bg1"/>
                </a:solidFill>
              </a:rPr>
              <a:t>How to appeal examination results? </a:t>
            </a:r>
          </a:p>
          <a:p>
            <a:pPr marL="446088" indent="-358775">
              <a:buClr>
                <a:schemeClr val="bg1"/>
              </a:buClr>
              <a:defRPr/>
            </a:pPr>
            <a:r>
              <a:rPr lang="en-GB" sz="1800" dirty="0">
                <a:solidFill>
                  <a:schemeClr val="bg1"/>
                </a:solidFill>
              </a:rPr>
              <a:t>You may apply online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1800" dirty="0">
                <a:solidFill>
                  <a:schemeClr val="bg1"/>
                </a:solidFill>
              </a:rPr>
              <a:t>You are permitted to make notes, however you may not take a copy or photos of the examination. </a:t>
            </a:r>
          </a:p>
          <a:p>
            <a:pPr marL="446088" indent="-358775">
              <a:buClr>
                <a:schemeClr val="bg1"/>
              </a:buClr>
              <a:defRPr/>
            </a:pPr>
            <a:r>
              <a:rPr lang="en-ZA" sz="1800" dirty="0">
                <a:solidFill>
                  <a:schemeClr val="bg1"/>
                </a:solidFill>
              </a:rPr>
              <a:t>You may not apply for a remark. The results have been checked and verified before release.</a:t>
            </a:r>
          </a:p>
          <a:p>
            <a:pPr marL="446088" indent="-358775">
              <a:buClr>
                <a:schemeClr val="bg1"/>
              </a:buClr>
            </a:pPr>
            <a:r>
              <a:rPr lang="en-GB" sz="1800" dirty="0">
                <a:solidFill>
                  <a:schemeClr val="bg1"/>
                </a:solidFill>
              </a:rPr>
              <a:t>You may submit an appeal against the exam results in writing to Council within 30 days after the results are released. </a:t>
            </a:r>
            <a:endParaRPr lang="en-GB" sz="1800" dirty="0">
              <a:solidFill>
                <a:schemeClr val="bg1"/>
              </a:solidFill>
              <a:latin typeface="+mn-lt"/>
            </a:endParaRPr>
          </a:p>
          <a:p>
            <a:pPr marL="406400" indent="-342900">
              <a:buClr>
                <a:schemeClr val="bg1"/>
              </a:buClr>
            </a:pPr>
            <a:endParaRPr lang="en-ZA" sz="2000" dirty="0">
              <a:latin typeface="+mn-lt"/>
              <a:cs typeface="Arial"/>
            </a:endParaRPr>
          </a:p>
        </p:txBody>
      </p:sp>
    </p:spTree>
    <p:extLst>
      <p:ext uri="{BB962C8B-B14F-4D97-AF65-F5344CB8AC3E}">
        <p14:creationId xmlns:p14="http://schemas.microsoft.com/office/powerpoint/2010/main" val="2519885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A46B-786A-41E8-B19C-138F6C1A83A3}"/>
              </a:ext>
            </a:extLst>
          </p:cNvPr>
          <p:cNvSpPr>
            <a:spLocks noGrp="1"/>
          </p:cNvSpPr>
          <p:nvPr>
            <p:ph type="title"/>
          </p:nvPr>
        </p:nvSpPr>
        <p:spPr>
          <a:xfrm>
            <a:off x="1422400" y="785805"/>
            <a:ext cx="9931400" cy="775417"/>
          </a:xfrm>
        </p:spPr>
        <p:txBody>
          <a:bodyPr>
            <a:normAutofit fontScale="90000"/>
          </a:bodyPr>
          <a:lstStyle/>
          <a:p>
            <a:r>
              <a:rPr lang="en-GB" dirty="0">
                <a:solidFill>
                  <a:srgbClr val="002060"/>
                </a:solidFill>
              </a:rPr>
              <a:t>FAQs</a:t>
            </a:r>
            <a:br>
              <a:rPr lang="en-GB" dirty="0">
                <a:solidFill>
                  <a:srgbClr val="002060"/>
                </a:solidFill>
              </a:rPr>
            </a:br>
            <a:r>
              <a:rPr lang="en-GB" dirty="0">
                <a:solidFill>
                  <a:srgbClr val="002060"/>
                </a:solidFill>
              </a:rPr>
              <a:t>When will you receive your results</a:t>
            </a:r>
            <a:r>
              <a:rPr lang="en-GB" b="1" dirty="0">
                <a:solidFill>
                  <a:srgbClr val="002060"/>
                </a:solidFill>
              </a:rPr>
              <a:t>?</a:t>
            </a:r>
            <a:r>
              <a:rPr lang="en-GB" dirty="0">
                <a:solidFill>
                  <a:srgbClr val="002060"/>
                </a:solidFill>
              </a:rPr>
              <a:t> </a:t>
            </a:r>
            <a:br>
              <a:rPr lang="en-GB" dirty="0">
                <a:solidFill>
                  <a:srgbClr val="002060"/>
                </a:solidFill>
              </a:rPr>
            </a:br>
            <a:r>
              <a:rPr lang="en-GB" dirty="0">
                <a:solidFill>
                  <a:srgbClr val="002060"/>
                </a:solidFill>
              </a:rPr>
              <a:t>Can you view your exam paper? </a:t>
            </a:r>
            <a:br>
              <a:rPr lang="en-GB" dirty="0">
                <a:solidFill>
                  <a:srgbClr val="002060"/>
                </a:solidFill>
              </a:rPr>
            </a:br>
            <a:r>
              <a:rPr lang="en-GB" dirty="0">
                <a:solidFill>
                  <a:srgbClr val="002060"/>
                </a:solidFill>
              </a:rPr>
              <a:t>Can my examination be remarked</a:t>
            </a:r>
            <a:r>
              <a:rPr lang="en-GB" b="1" dirty="0">
                <a:solidFill>
                  <a:srgbClr val="002060"/>
                </a:solidFill>
              </a:rPr>
              <a:t>?</a:t>
            </a:r>
            <a:r>
              <a:rPr lang="en-GB" dirty="0">
                <a:solidFill>
                  <a:srgbClr val="002060"/>
                </a:solidFill>
              </a:rPr>
              <a:t> </a:t>
            </a:r>
            <a:endParaRPr lang="en-ZA" dirty="0">
              <a:solidFill>
                <a:srgbClr val="002060"/>
              </a:solidFill>
            </a:endParaRPr>
          </a:p>
        </p:txBody>
      </p:sp>
      <p:sp>
        <p:nvSpPr>
          <p:cNvPr id="3" name="Text Placeholder 2">
            <a:extLst>
              <a:ext uri="{FF2B5EF4-FFF2-40B4-BE49-F238E27FC236}">
                <a16:creationId xmlns:a16="http://schemas.microsoft.com/office/drawing/2014/main" id="{6F6A4C45-2438-4454-AC98-6545B35B338A}"/>
              </a:ext>
            </a:extLst>
          </p:cNvPr>
          <p:cNvSpPr>
            <a:spLocks noGrp="1"/>
          </p:cNvSpPr>
          <p:nvPr>
            <p:ph sz="half" idx="1"/>
          </p:nvPr>
        </p:nvSpPr>
        <p:spPr>
          <a:xfrm>
            <a:off x="1099456" y="2337254"/>
            <a:ext cx="9655629" cy="4351338"/>
          </a:xfrm>
        </p:spPr>
        <p:txBody>
          <a:bodyPr>
            <a:normAutofit fontScale="92500" lnSpcReduction="10000"/>
          </a:bodyPr>
          <a:lstStyle/>
          <a:p>
            <a:pPr marL="342900" indent="-342900">
              <a:buFont typeface="Arial" panose="020B0604020202020204" pitchFamily="34" charset="0"/>
              <a:buChar char="•"/>
            </a:pPr>
            <a:r>
              <a:rPr lang="en-GB" sz="2200" dirty="0">
                <a:solidFill>
                  <a:srgbClr val="002060"/>
                </a:solidFill>
              </a:rPr>
              <a:t>The exam results will be released once the results have been analysed and verified. This may take some time. </a:t>
            </a:r>
          </a:p>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endParaRPr lang="en-GB" sz="2200" dirty="0">
              <a:solidFill>
                <a:srgbClr val="002060"/>
              </a:solidFill>
            </a:endParaRPr>
          </a:p>
          <a:p>
            <a:pPr marL="342900" indent="-342900">
              <a:buFont typeface="Arial" panose="020B0604020202020204" pitchFamily="34" charset="0"/>
              <a:buChar char="•"/>
            </a:pPr>
            <a:r>
              <a:rPr lang="en-GB" sz="2200" dirty="0">
                <a:solidFill>
                  <a:srgbClr val="002060"/>
                </a:solidFill>
              </a:rPr>
              <a:t>You may apply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2200" dirty="0">
                <a:solidFill>
                  <a:srgbClr val="002060"/>
                </a:solidFill>
              </a:rPr>
              <a:t>You are permitted to make notes, however you may not take a copy or photos of the examination. </a:t>
            </a:r>
          </a:p>
          <a:p>
            <a:pPr marL="342900" indent="-342900">
              <a:buFont typeface="Arial" panose="020B0604020202020204" pitchFamily="34" charset="0"/>
              <a:buChar char="•"/>
            </a:pPr>
            <a:r>
              <a:rPr lang="en-ZA" sz="2200" dirty="0">
                <a:solidFill>
                  <a:srgbClr val="002060"/>
                </a:solidFill>
              </a:rPr>
              <a:t>You may not apply for a remark. The results have been checked and verified before release. </a:t>
            </a:r>
            <a:endParaRPr lang="en-GB" sz="2200" dirty="0">
              <a:solidFill>
                <a:srgbClr val="002060"/>
              </a:solidFill>
            </a:endParaRPr>
          </a:p>
        </p:txBody>
      </p:sp>
      <p:pic>
        <p:nvPicPr>
          <p:cNvPr id="4" name="Content Placeholder 4">
            <a:extLst>
              <a:ext uri="{FF2B5EF4-FFF2-40B4-BE49-F238E27FC236}">
                <a16:creationId xmlns:a16="http://schemas.microsoft.com/office/drawing/2014/main" id="{9F301160-9E63-F881-E742-8A99A22D9501}"/>
              </a:ext>
            </a:extLst>
          </p:cNvPr>
          <p:cNvPicPr>
            <a:picLocks noChangeAspect="1"/>
          </p:cNvPicPr>
          <p:nvPr/>
        </p:nvPicPr>
        <p:blipFill>
          <a:blip r:embed="rId3"/>
          <a:stretch>
            <a:fillRect/>
          </a:stretch>
        </p:blipFill>
        <p:spPr>
          <a:xfrm>
            <a:off x="1422400" y="2943334"/>
            <a:ext cx="8748529" cy="1569589"/>
          </a:xfrm>
          <a:prstGeom prst="rect">
            <a:avLst/>
          </a:prstGeom>
        </p:spPr>
      </p:pic>
      <p:sp>
        <p:nvSpPr>
          <p:cNvPr id="5" name="Rectangle 4">
            <a:extLst>
              <a:ext uri="{FF2B5EF4-FFF2-40B4-BE49-F238E27FC236}">
                <a16:creationId xmlns:a16="http://schemas.microsoft.com/office/drawing/2014/main" id="{4C199247-8CB3-6ACB-C57F-D8D0FB86372A}"/>
              </a:ext>
            </a:extLst>
          </p:cNvPr>
          <p:cNvSpPr/>
          <p:nvPr/>
        </p:nvSpPr>
        <p:spPr>
          <a:xfrm>
            <a:off x="3659682" y="3044052"/>
            <a:ext cx="2082552" cy="1368152"/>
          </a:xfrm>
          <a:prstGeom prst="rect">
            <a:avLst/>
          </a:prstGeom>
          <a:noFill/>
          <a:ln w="25400" cap="flat" cmpd="sng" algn="ctr">
            <a:solidFill>
              <a:srgbClr val="C94C2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558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6DA7-DE04-4D16-B793-F2AB16781999}"/>
              </a:ext>
            </a:extLst>
          </p:cNvPr>
          <p:cNvSpPr>
            <a:spLocks noGrp="1"/>
          </p:cNvSpPr>
          <p:nvPr>
            <p:ph type="title"/>
          </p:nvPr>
        </p:nvSpPr>
        <p:spPr>
          <a:xfrm>
            <a:off x="1389742" y="758316"/>
            <a:ext cx="9931400" cy="775417"/>
          </a:xfrm>
        </p:spPr>
        <p:txBody>
          <a:bodyPr>
            <a:normAutofit fontScale="90000"/>
          </a:bodyPr>
          <a:lstStyle/>
          <a:p>
            <a:r>
              <a:rPr lang="en-GB" dirty="0">
                <a:solidFill>
                  <a:srgbClr val="002060"/>
                </a:solidFill>
              </a:rPr>
              <a:t>FAQs </a:t>
            </a:r>
            <a:br>
              <a:rPr lang="en-GB" dirty="0">
                <a:solidFill>
                  <a:srgbClr val="002060"/>
                </a:solidFill>
              </a:rPr>
            </a:br>
            <a:r>
              <a:rPr lang="en-GB" dirty="0"/>
              <a:t>What happens if I am unsuccessful at the examination?</a:t>
            </a:r>
            <a:endParaRPr lang="en-ZA" dirty="0"/>
          </a:p>
        </p:txBody>
      </p:sp>
      <p:sp>
        <p:nvSpPr>
          <p:cNvPr id="3" name="Content Placeholder 2">
            <a:extLst>
              <a:ext uri="{FF2B5EF4-FFF2-40B4-BE49-F238E27FC236}">
                <a16:creationId xmlns:a16="http://schemas.microsoft.com/office/drawing/2014/main" id="{E5190980-B7B0-424F-BFFA-1756F833E44C}"/>
              </a:ext>
            </a:extLst>
          </p:cNvPr>
          <p:cNvSpPr>
            <a:spLocks noGrp="1"/>
          </p:cNvSpPr>
          <p:nvPr>
            <p:ph sz="half" idx="1"/>
          </p:nvPr>
        </p:nvSpPr>
        <p:spPr>
          <a:xfrm>
            <a:off x="957942" y="2155460"/>
            <a:ext cx="7565571" cy="4351338"/>
          </a:xfrm>
        </p:spPr>
        <p:txBody>
          <a:bodyPr>
            <a:normAutofit/>
          </a:bodyPr>
          <a:lstStyle/>
          <a:p>
            <a:pPr>
              <a:lnSpc>
                <a:spcPct val="150000"/>
              </a:lnSpc>
            </a:pPr>
            <a:r>
              <a:rPr lang="en-GB" dirty="0">
                <a:solidFill>
                  <a:srgbClr val="002060"/>
                </a:solidFill>
              </a:rPr>
              <a:t>You may rewrite the examination at the next sitting.</a:t>
            </a:r>
          </a:p>
          <a:p>
            <a:pPr>
              <a:lnSpc>
                <a:spcPct val="150000"/>
              </a:lnSpc>
            </a:pPr>
            <a:r>
              <a:rPr lang="en-GB" dirty="0">
                <a:solidFill>
                  <a:srgbClr val="002060"/>
                </a:solidFill>
              </a:rPr>
              <a:t>It is compulsory to re-write BOTH sections of the exam, regardless of whether you passed one section previously or not.</a:t>
            </a:r>
            <a:endParaRPr lang="en-ZA" dirty="0">
              <a:solidFill>
                <a:srgbClr val="002060"/>
              </a:solidFill>
            </a:endParaRPr>
          </a:p>
        </p:txBody>
      </p:sp>
      <p:grpSp>
        <p:nvGrpSpPr>
          <p:cNvPr id="4" name="Group 3">
            <a:extLst>
              <a:ext uri="{FF2B5EF4-FFF2-40B4-BE49-F238E27FC236}">
                <a16:creationId xmlns:a16="http://schemas.microsoft.com/office/drawing/2014/main" id="{F0737962-E2C8-458B-8CA0-B95B48D53D06}"/>
              </a:ext>
            </a:extLst>
          </p:cNvPr>
          <p:cNvGrpSpPr/>
          <p:nvPr/>
        </p:nvGrpSpPr>
        <p:grpSpPr>
          <a:xfrm>
            <a:off x="9254481" y="2607636"/>
            <a:ext cx="2596433" cy="3528392"/>
            <a:chOff x="2778799" y="2139526"/>
            <a:chExt cx="2596433" cy="4103270"/>
          </a:xfrm>
          <a:solidFill>
            <a:srgbClr val="002060"/>
          </a:solidFill>
          <a:scene3d>
            <a:camera prst="orthographicFront">
              <a:rot lat="0" lon="0" rev="0"/>
            </a:camera>
            <a:lightRig rig="contrasting" dir="t">
              <a:rot lat="0" lon="0" rev="1500000"/>
            </a:lightRig>
          </a:scene3d>
        </p:grpSpPr>
        <p:sp>
          <p:nvSpPr>
            <p:cNvPr id="5" name="Rectangle: Top Corners Rounded 4">
              <a:extLst>
                <a:ext uri="{FF2B5EF4-FFF2-40B4-BE49-F238E27FC236}">
                  <a16:creationId xmlns:a16="http://schemas.microsoft.com/office/drawing/2014/main" id="{CAF09472-E5AE-4D4B-ACBC-B96388DF815A}"/>
                </a:ext>
              </a:extLst>
            </p:cNvPr>
            <p:cNvSpPr/>
            <p:nvPr/>
          </p:nvSpPr>
          <p:spPr>
            <a:xfrm rot="10800000">
              <a:off x="2778799" y="2139526"/>
              <a:ext cx="2596433" cy="4103270"/>
            </a:xfrm>
            <a:prstGeom prst="round2SameRect">
              <a:avLst>
                <a:gd name="adj1" fmla="val 10500"/>
                <a:gd name="adj2" fmla="val 0"/>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latin typeface="Arial" panose="020B0604020202020204" pitchFamily="34" charset="0"/>
                <a:cs typeface="Arial" panose="020B0604020202020204" pitchFamily="34" charset="0"/>
              </a:endParaRPr>
            </a:p>
          </p:txBody>
        </p:sp>
        <p:sp>
          <p:nvSpPr>
            <p:cNvPr id="6" name="Rectangle: Top Corners Rounded 4">
              <a:extLst>
                <a:ext uri="{FF2B5EF4-FFF2-40B4-BE49-F238E27FC236}">
                  <a16:creationId xmlns:a16="http://schemas.microsoft.com/office/drawing/2014/main" id="{7C5EFE6F-1535-409B-8A5E-F15BA8206C32}"/>
                </a:ext>
              </a:extLst>
            </p:cNvPr>
            <p:cNvSpPr txBox="1"/>
            <p:nvPr/>
          </p:nvSpPr>
          <p:spPr>
            <a:xfrm rot="21600000">
              <a:off x="2858648" y="2139526"/>
              <a:ext cx="2436735" cy="4023421"/>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GB" sz="1600" dirty="0">
                  <a:solidFill>
                    <a:schemeClr val="bg1"/>
                  </a:solidFill>
                  <a:latin typeface="Arial" panose="020B0604020202020204" pitchFamily="34" charset="0"/>
                  <a:cs typeface="Arial" panose="020B0604020202020204" pitchFamily="34" charset="0"/>
                </a:rPr>
                <a:t>Submit AND competent in six (6)  CPDS</a:t>
              </a:r>
            </a:p>
            <a:p>
              <a:pPr algn="ctr" defTabSz="711200">
                <a:lnSpc>
                  <a:spcPct val="90000"/>
                </a:lnSpc>
                <a:spcBef>
                  <a:spcPct val="0"/>
                </a:spcBef>
                <a:spcAft>
                  <a:spcPct val="35000"/>
                </a:spcAft>
              </a:pPr>
              <a:endParaRPr lang="en-GB" sz="1600" dirty="0">
                <a:solidFill>
                  <a:schemeClr val="bg1"/>
                </a:solidFill>
                <a:latin typeface="Arial" panose="020B0604020202020204" pitchFamily="34" charset="0"/>
                <a:cs typeface="Arial" panose="020B0604020202020204" pitchFamily="34" charset="0"/>
              </a:endParaRPr>
            </a:p>
            <a:p>
              <a:pPr algn="ctr" defTabSz="711200">
                <a:lnSpc>
                  <a:spcPct val="90000"/>
                </a:lnSpc>
                <a:spcBef>
                  <a:spcPct val="0"/>
                </a:spcBef>
                <a:spcAft>
                  <a:spcPct val="35000"/>
                </a:spcAft>
              </a:pPr>
              <a:r>
                <a:rPr lang="en-GB" sz="1600" dirty="0">
                  <a:solidFill>
                    <a:schemeClr val="bg1"/>
                  </a:solidFill>
                  <a:latin typeface="Arial" panose="020B0604020202020204" pitchFamily="34" charset="0"/>
                  <a:cs typeface="Arial" panose="020B0604020202020204" pitchFamily="34" charset="0"/>
                </a:rPr>
                <a:t>Complete the practice examination </a:t>
              </a:r>
            </a:p>
            <a:p>
              <a:pPr algn="ctr" defTabSz="711200">
                <a:lnSpc>
                  <a:spcPct val="90000"/>
                </a:lnSpc>
                <a:spcBef>
                  <a:spcPct val="0"/>
                </a:spcBef>
                <a:spcAft>
                  <a:spcPct val="35000"/>
                </a:spcAft>
              </a:pPr>
              <a:endParaRPr lang="en-GB" sz="1600" dirty="0">
                <a:solidFill>
                  <a:schemeClr val="bg1"/>
                </a:solidFill>
                <a:latin typeface="Arial" panose="020B0604020202020204" pitchFamily="34" charset="0"/>
                <a:cs typeface="Arial" panose="020B0604020202020204" pitchFamily="34" charset="0"/>
              </a:endParaRPr>
            </a:p>
            <a:p>
              <a:pPr algn="ctr" defTabSz="711200">
                <a:lnSpc>
                  <a:spcPct val="90000"/>
                </a:lnSpc>
                <a:spcBef>
                  <a:spcPct val="0"/>
                </a:spcBef>
                <a:spcAft>
                  <a:spcPct val="35000"/>
                </a:spcAft>
              </a:pPr>
              <a:r>
                <a:rPr lang="en-GB" sz="1600" dirty="0">
                  <a:solidFill>
                    <a:schemeClr val="bg1"/>
                  </a:solidFill>
                  <a:latin typeface="Arial" panose="020B0604020202020204" pitchFamily="34" charset="0"/>
                  <a:cs typeface="Arial" panose="020B0604020202020204" pitchFamily="34" charset="0"/>
                </a:rPr>
                <a:t>The tutor must have submitted the relevant progress reports according to the intern’s date of registration.</a:t>
              </a:r>
              <a:endParaRPr lang="en-GB" sz="1600" b="1" dirty="0">
                <a:solidFill>
                  <a:schemeClr val="bg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B5EFE718-820D-4CE3-B9EB-4C0323EBE845}"/>
              </a:ext>
            </a:extLst>
          </p:cNvPr>
          <p:cNvSpPr txBox="1"/>
          <p:nvPr/>
        </p:nvSpPr>
        <p:spPr>
          <a:xfrm>
            <a:off x="9455939" y="1970794"/>
            <a:ext cx="2193229" cy="369332"/>
          </a:xfrm>
          <a:prstGeom prst="rect">
            <a:avLst/>
          </a:prstGeom>
          <a:solidFill>
            <a:srgbClr val="002060"/>
          </a:solidFill>
        </p:spPr>
        <p:txBody>
          <a:bodyPr wrap="none" rtlCol="0">
            <a:spAutoFit/>
          </a:bodyPr>
          <a:lstStyle/>
          <a:p>
            <a:r>
              <a:rPr lang="en-GB" b="1" dirty="0">
                <a:solidFill>
                  <a:schemeClr val="bg1"/>
                </a:solidFill>
              </a:rPr>
              <a:t>E</a:t>
            </a:r>
            <a:r>
              <a:rPr lang="en-ZA" b="1" dirty="0">
                <a:solidFill>
                  <a:schemeClr val="bg1"/>
                </a:solidFill>
              </a:rPr>
              <a:t>NTRANCE CRITERIA </a:t>
            </a:r>
          </a:p>
        </p:txBody>
      </p:sp>
      <p:sp>
        <p:nvSpPr>
          <p:cNvPr id="9" name="Rectangle 8">
            <a:extLst>
              <a:ext uri="{FF2B5EF4-FFF2-40B4-BE49-F238E27FC236}">
                <a16:creationId xmlns:a16="http://schemas.microsoft.com/office/drawing/2014/main" id="{0D17E833-2A35-454F-AA7A-3023CC5DCFBC}"/>
              </a:ext>
            </a:extLst>
          </p:cNvPr>
          <p:cNvSpPr/>
          <p:nvPr/>
        </p:nvSpPr>
        <p:spPr>
          <a:xfrm>
            <a:off x="9254337" y="1937892"/>
            <a:ext cx="2596434" cy="5040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88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32B5A5-222A-4ED1-8084-B09FD23C3BB8}"/>
              </a:ext>
            </a:extLst>
          </p:cNvPr>
          <p:cNvGraphicFramePr/>
          <p:nvPr>
            <p:extLst>
              <p:ext uri="{D42A27DB-BD31-4B8C-83A1-F6EECF244321}">
                <p14:modId xmlns:p14="http://schemas.microsoft.com/office/powerpoint/2010/main" val="4127575825"/>
              </p:ext>
            </p:extLst>
          </p:nvPr>
        </p:nvGraphicFramePr>
        <p:xfrm>
          <a:off x="1912542" y="1304577"/>
          <a:ext cx="7646835" cy="5188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Rounded Corners 11">
            <a:extLst>
              <a:ext uri="{FF2B5EF4-FFF2-40B4-BE49-F238E27FC236}">
                <a16:creationId xmlns:a16="http://schemas.microsoft.com/office/drawing/2014/main" id="{B754281E-C0A9-465B-8F8B-BC6F9FB302C9}"/>
              </a:ext>
            </a:extLst>
          </p:cNvPr>
          <p:cNvSpPr/>
          <p:nvPr/>
        </p:nvSpPr>
        <p:spPr>
          <a:xfrm>
            <a:off x="2207567" y="5157379"/>
            <a:ext cx="7056784" cy="79208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a:latin typeface="Arial" panose="020B0604020202020204" pitchFamily="34" charset="0"/>
                <a:cs typeface="Arial" panose="020B0604020202020204" pitchFamily="34" charset="0"/>
              </a:rPr>
              <a:t>365 days of supervised practice </a:t>
            </a:r>
          </a:p>
        </p:txBody>
      </p:sp>
      <p:sp>
        <p:nvSpPr>
          <p:cNvPr id="13" name="Title 1">
            <a:extLst>
              <a:ext uri="{FF2B5EF4-FFF2-40B4-BE49-F238E27FC236}">
                <a16:creationId xmlns:a16="http://schemas.microsoft.com/office/drawing/2014/main" id="{CDA82E1B-A1B0-405C-BEE0-2AB45507D539}"/>
              </a:ext>
            </a:extLst>
          </p:cNvPr>
          <p:cNvSpPr>
            <a:spLocks noGrp="1"/>
          </p:cNvSpPr>
          <p:nvPr>
            <p:ph type="title"/>
          </p:nvPr>
        </p:nvSpPr>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How is my internship evaluated? </a:t>
            </a:r>
          </a:p>
        </p:txBody>
      </p:sp>
    </p:spTree>
    <p:extLst>
      <p:ext uri="{BB962C8B-B14F-4D97-AF65-F5344CB8AC3E}">
        <p14:creationId xmlns:p14="http://schemas.microsoft.com/office/powerpoint/2010/main" val="320736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FE64D33-F33A-4719-9331-1CFC107BAC41}"/>
              </a:ext>
            </a:extLst>
          </p:cNvPr>
          <p:cNvGraphicFramePr/>
          <p:nvPr>
            <p:extLst>
              <p:ext uri="{D42A27DB-BD31-4B8C-83A1-F6EECF244321}">
                <p14:modId xmlns:p14="http://schemas.microsoft.com/office/powerpoint/2010/main" val="2621966962"/>
              </p:ext>
            </p:extLst>
          </p:nvPr>
        </p:nvGraphicFramePr>
        <p:xfrm>
          <a:off x="2087982" y="419411"/>
          <a:ext cx="7646835" cy="6019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tar: 5 Points 1">
            <a:extLst>
              <a:ext uri="{FF2B5EF4-FFF2-40B4-BE49-F238E27FC236}">
                <a16:creationId xmlns:a16="http://schemas.microsoft.com/office/drawing/2014/main" id="{8C1047DC-8050-0C1F-2346-CBFE7986DF6B}"/>
              </a:ext>
            </a:extLst>
          </p:cNvPr>
          <p:cNvSpPr/>
          <p:nvPr/>
        </p:nvSpPr>
        <p:spPr>
          <a:xfrm rot="20281279">
            <a:off x="-11380" y="1599494"/>
            <a:ext cx="2809731" cy="2117061"/>
          </a:xfrm>
          <a:prstGeom prst="star5">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000" b="1" dirty="0">
                <a:latin typeface="Arial" panose="020B0604020202020204" pitchFamily="34" charset="0"/>
                <a:cs typeface="Arial" panose="020B0604020202020204" pitchFamily="34" charset="0"/>
              </a:rPr>
              <a:t>PROCTORING</a:t>
            </a:r>
          </a:p>
        </p:txBody>
      </p:sp>
    </p:spTree>
    <p:extLst>
      <p:ext uri="{BB962C8B-B14F-4D97-AF65-F5344CB8AC3E}">
        <p14:creationId xmlns:p14="http://schemas.microsoft.com/office/powerpoint/2010/main" val="79547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18FD-15AF-4C32-A9EE-15928AE794A8}"/>
              </a:ext>
            </a:extLst>
          </p:cNvPr>
          <p:cNvSpPr>
            <a:spLocks noGrp="1"/>
          </p:cNvSpPr>
          <p:nvPr>
            <p:ph type="title"/>
          </p:nvPr>
        </p:nvSpPr>
        <p:spPr>
          <a:xfrm>
            <a:off x="1291953" y="896587"/>
            <a:ext cx="10515600" cy="865239"/>
          </a:xfrm>
        </p:spPr>
        <p:txBody>
          <a:bodyPr>
            <a:normAutofit fontScale="90000"/>
          </a:bodyPr>
          <a:lstStyle/>
          <a:p>
            <a:r>
              <a:rPr lang="en-US" dirty="0">
                <a:solidFill>
                  <a:schemeClr val="bg1"/>
                </a:solidFill>
              </a:rPr>
              <a:t>FAQs:</a:t>
            </a:r>
            <a:br>
              <a:rPr lang="en-US" dirty="0">
                <a:solidFill>
                  <a:schemeClr val="bg1"/>
                </a:solidFill>
              </a:rPr>
            </a:br>
            <a:r>
              <a:rPr lang="en-US" dirty="0">
                <a:solidFill>
                  <a:schemeClr val="bg1"/>
                </a:solidFill>
              </a:rPr>
              <a:t>Am I behaving in a professional and ethical manner?</a:t>
            </a:r>
            <a:endParaRPr lang="en-ZA" dirty="0">
              <a:solidFill>
                <a:schemeClr val="bg1"/>
              </a:solidFill>
            </a:endParaRPr>
          </a:p>
        </p:txBody>
      </p:sp>
      <p:graphicFrame>
        <p:nvGraphicFramePr>
          <p:cNvPr id="7" name="Diagram 6">
            <a:extLst>
              <a:ext uri="{FF2B5EF4-FFF2-40B4-BE49-F238E27FC236}">
                <a16:creationId xmlns:a16="http://schemas.microsoft.com/office/drawing/2014/main" id="{27E4C9FE-91E4-45A0-8C65-3258F3F2E15F}"/>
              </a:ext>
            </a:extLst>
          </p:cNvPr>
          <p:cNvGraphicFramePr/>
          <p:nvPr>
            <p:extLst>
              <p:ext uri="{D42A27DB-BD31-4B8C-83A1-F6EECF244321}">
                <p14:modId xmlns:p14="http://schemas.microsoft.com/office/powerpoint/2010/main" val="3575374964"/>
              </p:ext>
            </p:extLst>
          </p:nvPr>
        </p:nvGraphicFramePr>
        <p:xfrm>
          <a:off x="1913246" y="1761825"/>
          <a:ext cx="8189175" cy="419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34A896C-0F90-45C2-86C2-9CFA46B9F177}"/>
              </a:ext>
            </a:extLst>
          </p:cNvPr>
          <p:cNvSpPr txBox="1"/>
          <p:nvPr/>
        </p:nvSpPr>
        <p:spPr>
          <a:xfrm>
            <a:off x="1913246" y="5961413"/>
            <a:ext cx="8188652" cy="584775"/>
          </a:xfrm>
          <a:prstGeom prst="rect">
            <a:avLst/>
          </a:prstGeom>
          <a:noFill/>
        </p:spPr>
        <p:txBody>
          <a:bodyPr wrap="none" rtlCol="0">
            <a:spAutoFit/>
          </a:bodyPr>
          <a:lstStyle/>
          <a:p>
            <a:r>
              <a:rPr lang="en-US" sz="3200" dirty="0">
                <a:solidFill>
                  <a:schemeClr val="bg1"/>
                </a:solidFill>
              </a:rPr>
              <a:t>Is the grass ALWAYS greener on the other side??</a:t>
            </a:r>
            <a:endParaRPr lang="en-ZA" sz="3200" dirty="0">
              <a:solidFill>
                <a:schemeClr val="bg1"/>
              </a:solidFill>
            </a:endParaRPr>
          </a:p>
        </p:txBody>
      </p:sp>
    </p:spTree>
    <p:extLst>
      <p:ext uri="{BB962C8B-B14F-4D97-AF65-F5344CB8AC3E}">
        <p14:creationId xmlns:p14="http://schemas.microsoft.com/office/powerpoint/2010/main" val="2864429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6BF2-3FDD-4277-A737-CD044D89D11B}"/>
              </a:ext>
            </a:extLst>
          </p:cNvPr>
          <p:cNvSpPr>
            <a:spLocks noGrp="1"/>
          </p:cNvSpPr>
          <p:nvPr>
            <p:ph type="title"/>
          </p:nvPr>
        </p:nvSpPr>
        <p:spPr>
          <a:xfrm>
            <a:off x="1259295" y="863392"/>
            <a:ext cx="10515600" cy="865239"/>
          </a:xfrm>
        </p:spPr>
        <p:txBody>
          <a:bodyPr>
            <a:normAutofit fontScale="90000"/>
          </a:bodyPr>
          <a:lstStyle/>
          <a:p>
            <a:r>
              <a:rPr lang="en-US" dirty="0">
                <a:solidFill>
                  <a:schemeClr val="bg1"/>
                </a:solidFill>
              </a:rPr>
              <a:t>FAQs</a:t>
            </a:r>
            <a:br>
              <a:rPr lang="en-US" dirty="0">
                <a:solidFill>
                  <a:schemeClr val="bg1"/>
                </a:solidFill>
              </a:rPr>
            </a:br>
            <a:r>
              <a:rPr lang="en-US" dirty="0">
                <a:solidFill>
                  <a:schemeClr val="bg1"/>
                </a:solidFill>
              </a:rPr>
              <a:t>Can I locum as a Post-Basic Pharmacist’s Assistant? </a:t>
            </a:r>
            <a:endParaRPr lang="en-ZA" dirty="0">
              <a:solidFill>
                <a:schemeClr val="bg1"/>
              </a:solidFill>
            </a:endParaRPr>
          </a:p>
        </p:txBody>
      </p:sp>
      <p:sp>
        <p:nvSpPr>
          <p:cNvPr id="3" name="Text Placeholder 2">
            <a:extLst>
              <a:ext uri="{FF2B5EF4-FFF2-40B4-BE49-F238E27FC236}">
                <a16:creationId xmlns:a16="http://schemas.microsoft.com/office/drawing/2014/main" id="{086F6060-78B1-422F-9CF3-60D6F4C8880D}"/>
              </a:ext>
            </a:extLst>
          </p:cNvPr>
          <p:cNvSpPr>
            <a:spLocks noGrp="1"/>
          </p:cNvSpPr>
          <p:nvPr>
            <p:ph type="body" idx="1"/>
          </p:nvPr>
        </p:nvSpPr>
        <p:spPr>
          <a:xfrm>
            <a:off x="130629" y="4393870"/>
            <a:ext cx="11785781" cy="2295500"/>
          </a:xfrm>
        </p:spPr>
        <p:txBody>
          <a:bodyPr/>
          <a:lstStyle/>
          <a:p>
            <a:pPr marL="457200" indent="-457200">
              <a:buAutoNum type="arabicPeriod"/>
            </a:pPr>
            <a:r>
              <a:rPr lang="en-US" dirty="0">
                <a:solidFill>
                  <a:schemeClr val="bg1"/>
                </a:solidFill>
              </a:rPr>
              <a:t>Pharmacist Interns may locum, including academic interns.</a:t>
            </a:r>
          </a:p>
          <a:p>
            <a:pPr marL="457200" indent="-457200">
              <a:buAutoNum type="arabicPeriod"/>
            </a:pPr>
            <a:r>
              <a:rPr lang="en-US" dirty="0">
                <a:solidFill>
                  <a:schemeClr val="bg1"/>
                </a:solidFill>
              </a:rPr>
              <a:t>Refer to the scope of practice for Pharmacist Interns as provided for in legislation.</a:t>
            </a:r>
          </a:p>
          <a:p>
            <a:pPr marL="457200" indent="-457200">
              <a:buAutoNum type="arabicPeriod"/>
            </a:pPr>
            <a:r>
              <a:rPr lang="en-US" dirty="0">
                <a:solidFill>
                  <a:schemeClr val="bg1"/>
                </a:solidFill>
              </a:rPr>
              <a:t>Pharmacist Interns cannot be provided with a certificate stating that they are registered as a Post-Basic Pharmacist’s Assistant. </a:t>
            </a:r>
          </a:p>
          <a:p>
            <a:pPr marL="457200" indent="-457200">
              <a:buAutoNum type="arabicPeriod"/>
            </a:pPr>
            <a:endParaRPr lang="en-US" dirty="0"/>
          </a:p>
          <a:p>
            <a:pPr marL="457200" indent="-457200">
              <a:buAutoNum type="arabicPeriod"/>
            </a:pPr>
            <a:endParaRPr lang="en-ZA" dirty="0"/>
          </a:p>
        </p:txBody>
      </p:sp>
      <p:pic>
        <p:nvPicPr>
          <p:cNvPr id="4" name="Picture 3">
            <a:extLst>
              <a:ext uri="{FF2B5EF4-FFF2-40B4-BE49-F238E27FC236}">
                <a16:creationId xmlns:a16="http://schemas.microsoft.com/office/drawing/2014/main" id="{CA2E596E-9A0B-47E8-B227-6D45C488762D}"/>
              </a:ext>
            </a:extLst>
          </p:cNvPr>
          <p:cNvPicPr>
            <a:picLocks noChangeAspect="1"/>
          </p:cNvPicPr>
          <p:nvPr/>
        </p:nvPicPr>
        <p:blipFill>
          <a:blip r:embed="rId3"/>
          <a:stretch>
            <a:fillRect/>
          </a:stretch>
        </p:blipFill>
        <p:spPr>
          <a:xfrm>
            <a:off x="0" y="1728631"/>
            <a:ext cx="12192000" cy="2565608"/>
          </a:xfrm>
          <a:prstGeom prst="rect">
            <a:avLst/>
          </a:prstGeom>
        </p:spPr>
      </p:pic>
    </p:spTree>
    <p:extLst>
      <p:ext uri="{BB962C8B-B14F-4D97-AF65-F5344CB8AC3E}">
        <p14:creationId xmlns:p14="http://schemas.microsoft.com/office/powerpoint/2010/main" val="84906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9">
            <a:extLst>
              <a:ext uri="{FF2B5EF4-FFF2-40B4-BE49-F238E27FC236}">
                <a16:creationId xmlns:a16="http://schemas.microsoft.com/office/drawing/2014/main" id="{3420391F-9CF4-46B5-990D-EFF377F12DA2}"/>
              </a:ext>
            </a:extLst>
          </p:cNvPr>
          <p:cNvSpPr txBox="1">
            <a:spLocks/>
          </p:cNvSpPr>
          <p:nvPr/>
        </p:nvSpPr>
        <p:spPr>
          <a:xfrm rot="16200000">
            <a:off x="373163" y="1810373"/>
            <a:ext cx="5665196" cy="6144988"/>
          </a:xfrm>
          <a:prstGeom prst="rect">
            <a:avLst/>
          </a:prstGeom>
        </p:spPr>
        <p:txBody>
          <a:bodyPr vert="eaVert"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endParaRPr lang="en-US" altLang="en-US" sz="2400" dirty="0">
              <a:solidFill>
                <a:srgbClr val="002060"/>
              </a:solidFill>
              <a:latin typeface="+mn-lt"/>
            </a:endParaRPr>
          </a:p>
          <a:p>
            <a:pPr marL="449263" lvl="1" indent="0">
              <a:buClr>
                <a:schemeClr val="accent1"/>
              </a:buClr>
              <a:buNone/>
            </a:pPr>
            <a:r>
              <a:rPr lang="en-US" altLang="en-US" dirty="0">
                <a:solidFill>
                  <a:srgbClr val="002060"/>
                </a:solidFill>
                <a:latin typeface="+mn-lt"/>
              </a:rPr>
              <a:t>Pharmaceutical Calculations</a:t>
            </a:r>
          </a:p>
          <a:p>
            <a:pPr marL="732727" lvl="2" indent="0">
              <a:buClr>
                <a:schemeClr val="accent1"/>
              </a:buClr>
              <a:buNone/>
            </a:pPr>
            <a:r>
              <a:rPr lang="en-US" altLang="en-US" sz="2200" dirty="0">
                <a:solidFill>
                  <a:srgbClr val="002060"/>
                </a:solidFill>
                <a:latin typeface="+mn-lt"/>
              </a:rPr>
              <a:t>	H. C. Ansel</a:t>
            </a:r>
          </a:p>
          <a:p>
            <a:pPr marL="732727" lvl="2" indent="0">
              <a:buClr>
                <a:schemeClr val="accent1"/>
              </a:buClr>
              <a:buNone/>
            </a:pPr>
            <a:endParaRPr lang="en-US" altLang="en-US" sz="2200" dirty="0">
              <a:solidFill>
                <a:srgbClr val="002060"/>
              </a:solidFill>
              <a:latin typeface="+mn-lt"/>
            </a:endParaRPr>
          </a:p>
          <a:p>
            <a:pPr marL="449263" lvl="1" indent="0">
              <a:buClr>
                <a:schemeClr val="accent1"/>
              </a:buClr>
              <a:buNone/>
            </a:pPr>
            <a:r>
              <a:rPr lang="en-US" altLang="en-US" dirty="0">
                <a:solidFill>
                  <a:srgbClr val="002060"/>
                </a:solidFill>
                <a:latin typeface="+mn-lt"/>
              </a:rPr>
              <a:t>Calculations for Pharmaceutical Practice</a:t>
            </a:r>
          </a:p>
          <a:p>
            <a:pPr marL="732727" lvl="2" indent="0">
              <a:buClr>
                <a:schemeClr val="accent1"/>
              </a:buClr>
              <a:buNone/>
            </a:pPr>
            <a:r>
              <a:rPr lang="en-US" altLang="en-US" sz="2200" dirty="0">
                <a:solidFill>
                  <a:srgbClr val="002060"/>
                </a:solidFill>
                <a:latin typeface="+mn-lt"/>
              </a:rPr>
              <a:t>	A. J. Winfield &amp; I.O. </a:t>
            </a:r>
            <a:r>
              <a:rPr lang="en-US" altLang="en-US" sz="2200" dirty="0" err="1">
                <a:solidFill>
                  <a:srgbClr val="002060"/>
                </a:solidFill>
                <a:latin typeface="+mn-lt"/>
              </a:rPr>
              <a:t>Edafiogho</a:t>
            </a:r>
            <a:r>
              <a:rPr lang="en-US" altLang="en-US" sz="2200" dirty="0">
                <a:solidFill>
                  <a:srgbClr val="002060"/>
                </a:solidFill>
                <a:latin typeface="+mn-lt"/>
              </a:rPr>
              <a:t> 4th Edition</a:t>
            </a:r>
          </a:p>
          <a:p>
            <a:pPr marL="732727" lvl="2" indent="0">
              <a:buClr>
                <a:schemeClr val="accent1"/>
              </a:buClr>
              <a:buNone/>
            </a:pPr>
            <a:endParaRPr lang="en-US" altLang="en-US" sz="2200" dirty="0">
              <a:solidFill>
                <a:srgbClr val="002060"/>
              </a:solidFill>
              <a:latin typeface="+mn-lt"/>
            </a:endParaRPr>
          </a:p>
          <a:p>
            <a:pPr marL="449263" lvl="1" indent="0">
              <a:buClr>
                <a:schemeClr val="accent1"/>
              </a:buClr>
              <a:buNone/>
            </a:pPr>
            <a:r>
              <a:rPr lang="en-US" altLang="en-US" dirty="0">
                <a:solidFill>
                  <a:srgbClr val="002060"/>
                </a:solidFill>
                <a:latin typeface="+mn-lt"/>
              </a:rPr>
              <a:t>Pharmaceutical Practice</a:t>
            </a:r>
          </a:p>
          <a:p>
            <a:pPr marL="732727" lvl="2" indent="0">
              <a:buClr>
                <a:schemeClr val="accent1"/>
              </a:buClr>
              <a:buNone/>
            </a:pPr>
            <a:r>
              <a:rPr lang="en-US" altLang="en-US" sz="2200" dirty="0">
                <a:solidFill>
                  <a:srgbClr val="002060"/>
                </a:solidFill>
                <a:latin typeface="+mn-lt"/>
              </a:rPr>
              <a:t>	A. J. Winfield, J.A. Rees &amp; I. Smith </a:t>
            </a:r>
          </a:p>
        </p:txBody>
      </p:sp>
      <p:pic>
        <p:nvPicPr>
          <p:cNvPr id="15" name="Picture 2" descr="http://www.elsevier.com/framework_products/images/07/719107.gif">
            <a:extLst>
              <a:ext uri="{FF2B5EF4-FFF2-40B4-BE49-F238E27FC236}">
                <a16:creationId xmlns:a16="http://schemas.microsoft.com/office/drawing/2014/main" id="{4F1D6C2B-06CA-4BE4-93F9-0F2C20AB5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858" y="3004264"/>
            <a:ext cx="1791119" cy="23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img2.imagesbn.com/p/9781451120363_p0_v1_s260x420.JPG">
            <a:extLst>
              <a:ext uri="{FF2B5EF4-FFF2-40B4-BE49-F238E27FC236}">
                <a16:creationId xmlns:a16="http://schemas.microsoft.com/office/drawing/2014/main" id="{D8337FB0-A447-4735-A3A2-DB7B19694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9856" y="2993367"/>
            <a:ext cx="1791117" cy="256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FC209A19-58B9-4788-B1E8-919B3395134D}"/>
              </a:ext>
            </a:extLst>
          </p:cNvPr>
          <p:cNvSpPr/>
          <p:nvPr/>
        </p:nvSpPr>
        <p:spPr bwMode="auto">
          <a:xfrm>
            <a:off x="6180979" y="5991161"/>
            <a:ext cx="5877755" cy="635619"/>
          </a:xfrm>
          <a:prstGeom prst="rect">
            <a:avLst/>
          </a:prstGeom>
          <a:solidFill>
            <a:srgbClr val="002060"/>
          </a:solidFill>
          <a:ln w="19050" cap="flat" cmpd="sng" algn="ctr">
            <a:solidFill>
              <a:schemeClr val="tx1"/>
            </a:solidFill>
            <a:prstDash val="solid"/>
            <a:round/>
            <a:headEnd type="none" w="med" len="med"/>
            <a:tailEnd type="none" w="med" len="med"/>
          </a:ln>
          <a:effectLst/>
        </p:spPr>
        <p:txBody>
          <a:bodyPr/>
          <a:lstStyle/>
          <a:p>
            <a:r>
              <a:rPr lang="en-ZA" b="1" dirty="0">
                <a:solidFill>
                  <a:schemeClr val="bg1"/>
                </a:solidFill>
              </a:rPr>
              <a:t>Note: </a:t>
            </a:r>
            <a:r>
              <a:rPr lang="en-ZA" dirty="0">
                <a:solidFill>
                  <a:schemeClr val="bg1"/>
                </a:solidFill>
              </a:rPr>
              <a:t>Text books are of more value before the exam than during the exam. </a:t>
            </a:r>
            <a:r>
              <a:rPr lang="en-ZA" b="1" dirty="0">
                <a:solidFill>
                  <a:schemeClr val="bg1"/>
                </a:solidFill>
              </a:rPr>
              <a:t>BE MINDFUL OF TIME.</a:t>
            </a:r>
          </a:p>
        </p:txBody>
      </p:sp>
      <p:sp>
        <p:nvSpPr>
          <p:cNvPr id="19" name="Title 1">
            <a:extLst>
              <a:ext uri="{FF2B5EF4-FFF2-40B4-BE49-F238E27FC236}">
                <a16:creationId xmlns:a16="http://schemas.microsoft.com/office/drawing/2014/main" id="{FE3695AF-1440-496F-9539-AE40A553D9B6}"/>
              </a:ext>
            </a:extLst>
          </p:cNvPr>
          <p:cNvSpPr txBox="1">
            <a:spLocks/>
          </p:cNvSpPr>
          <p:nvPr/>
        </p:nvSpPr>
        <p:spPr>
          <a:xfrm rot="16200000">
            <a:off x="6158144" y="-1400598"/>
            <a:ext cx="6995120" cy="5843734"/>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solidFill>
                  <a:schemeClr val="bg1"/>
                </a:solidFill>
              </a:rPr>
              <a:t>Recommended textbooks for calculations. </a:t>
            </a:r>
          </a:p>
        </p:txBody>
      </p:sp>
    </p:spTree>
    <p:extLst>
      <p:ext uri="{BB962C8B-B14F-4D97-AF65-F5344CB8AC3E}">
        <p14:creationId xmlns:p14="http://schemas.microsoft.com/office/powerpoint/2010/main" val="27297849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6BF2-3FDD-4277-A737-CD044D89D11B}"/>
              </a:ext>
            </a:extLst>
          </p:cNvPr>
          <p:cNvSpPr>
            <a:spLocks noGrp="1"/>
          </p:cNvSpPr>
          <p:nvPr>
            <p:ph type="title"/>
          </p:nvPr>
        </p:nvSpPr>
        <p:spPr>
          <a:xfrm>
            <a:off x="1259295" y="1407677"/>
            <a:ext cx="10515600" cy="865239"/>
          </a:xfrm>
        </p:spPr>
        <p:txBody>
          <a:bodyPr>
            <a:normAutofit fontScale="90000"/>
          </a:bodyPr>
          <a:lstStyle/>
          <a:p>
            <a:r>
              <a:rPr lang="en-US" dirty="0">
                <a:solidFill>
                  <a:schemeClr val="bg1"/>
                </a:solidFill>
              </a:rPr>
              <a:t>FAQs:</a:t>
            </a:r>
            <a:br>
              <a:rPr lang="en-US" dirty="0">
                <a:solidFill>
                  <a:schemeClr val="bg1"/>
                </a:solidFill>
              </a:rPr>
            </a:br>
            <a:r>
              <a:rPr lang="en-US" dirty="0">
                <a:solidFill>
                  <a:schemeClr val="bg1"/>
                </a:solidFill>
              </a:rPr>
              <a:t>Am I registered as a Post-Basic Pharmacist’s Assistant when completing my 400 hours as an academic intern?</a:t>
            </a:r>
            <a:endParaRPr lang="en-ZA" dirty="0">
              <a:solidFill>
                <a:schemeClr val="bg1"/>
              </a:solidFill>
            </a:endParaRPr>
          </a:p>
        </p:txBody>
      </p:sp>
      <p:sp>
        <p:nvSpPr>
          <p:cNvPr id="3" name="Text Placeholder 2">
            <a:extLst>
              <a:ext uri="{FF2B5EF4-FFF2-40B4-BE49-F238E27FC236}">
                <a16:creationId xmlns:a16="http://schemas.microsoft.com/office/drawing/2014/main" id="{086F6060-78B1-422F-9CF3-60D6F4C8880D}"/>
              </a:ext>
            </a:extLst>
          </p:cNvPr>
          <p:cNvSpPr>
            <a:spLocks noGrp="1"/>
          </p:cNvSpPr>
          <p:nvPr>
            <p:ph type="body" idx="1"/>
          </p:nvPr>
        </p:nvSpPr>
        <p:spPr>
          <a:xfrm>
            <a:off x="0" y="5056316"/>
            <a:ext cx="12192000" cy="1801684"/>
          </a:xfrm>
        </p:spPr>
        <p:txBody>
          <a:bodyPr>
            <a:normAutofit fontScale="92500" lnSpcReduction="20000"/>
          </a:bodyPr>
          <a:lstStyle/>
          <a:p>
            <a:pPr marL="457200" indent="-457200">
              <a:buAutoNum type="arabicPeriod"/>
            </a:pPr>
            <a:r>
              <a:rPr lang="en-US" dirty="0">
                <a:solidFill>
                  <a:schemeClr val="bg1"/>
                </a:solidFill>
              </a:rPr>
              <a:t>Pharmacist Interns have the SAME scope of practice regardless of their sector of registration. </a:t>
            </a:r>
          </a:p>
          <a:p>
            <a:pPr marL="457200" indent="-457200">
              <a:buAutoNum type="arabicPeriod"/>
            </a:pPr>
            <a:r>
              <a:rPr lang="en-US" dirty="0">
                <a:solidFill>
                  <a:schemeClr val="bg1"/>
                </a:solidFill>
              </a:rPr>
              <a:t>Refer to the scope of practice for Pharmacist Interns as provided for in legislation.</a:t>
            </a:r>
          </a:p>
          <a:p>
            <a:pPr marL="457200" indent="-457200">
              <a:buAutoNum type="arabicPeriod"/>
            </a:pPr>
            <a:r>
              <a:rPr lang="en-US" dirty="0">
                <a:solidFill>
                  <a:schemeClr val="bg1"/>
                </a:solidFill>
              </a:rPr>
              <a:t>Academic interns completing their 400 hours may perform all of the services or acts pertaining to the scope of practice of a PHARMACIST under the direct supervision of a pharmacist while working in a community and/or hospital pharmacy. </a:t>
            </a:r>
          </a:p>
          <a:p>
            <a:pPr marL="457200" indent="-457200">
              <a:buAutoNum type="arabicPeriod"/>
            </a:pPr>
            <a:endParaRPr lang="en-US" dirty="0"/>
          </a:p>
          <a:p>
            <a:pPr marL="457200" indent="-457200">
              <a:buAutoNum type="arabicPeriod"/>
            </a:pPr>
            <a:endParaRPr lang="en-ZA" dirty="0"/>
          </a:p>
        </p:txBody>
      </p:sp>
      <p:pic>
        <p:nvPicPr>
          <p:cNvPr id="4" name="Picture 3">
            <a:extLst>
              <a:ext uri="{FF2B5EF4-FFF2-40B4-BE49-F238E27FC236}">
                <a16:creationId xmlns:a16="http://schemas.microsoft.com/office/drawing/2014/main" id="{CA2E596E-9A0B-47E8-B227-6D45C488762D}"/>
              </a:ext>
            </a:extLst>
          </p:cNvPr>
          <p:cNvPicPr>
            <a:picLocks noChangeAspect="1"/>
          </p:cNvPicPr>
          <p:nvPr/>
        </p:nvPicPr>
        <p:blipFill>
          <a:blip r:embed="rId3"/>
          <a:stretch>
            <a:fillRect/>
          </a:stretch>
        </p:blipFill>
        <p:spPr>
          <a:xfrm>
            <a:off x="0" y="2272916"/>
            <a:ext cx="12192000" cy="2565608"/>
          </a:xfrm>
          <a:prstGeom prst="rect">
            <a:avLst/>
          </a:prstGeom>
        </p:spPr>
      </p:pic>
    </p:spTree>
    <p:extLst>
      <p:ext uri="{BB962C8B-B14F-4D97-AF65-F5344CB8AC3E}">
        <p14:creationId xmlns:p14="http://schemas.microsoft.com/office/powerpoint/2010/main" val="3172764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8DC4-4BB1-4E8D-8D43-8742D9CEB5E4}"/>
              </a:ext>
            </a:extLst>
          </p:cNvPr>
          <p:cNvSpPr>
            <a:spLocks noGrp="1"/>
          </p:cNvSpPr>
          <p:nvPr>
            <p:ph type="title" orient="vert"/>
          </p:nvPr>
        </p:nvSpPr>
        <p:spPr/>
        <p:txBody>
          <a:bodyPr>
            <a:normAutofit fontScale="90000"/>
          </a:bodyPr>
          <a:lstStyle/>
          <a:p>
            <a:r>
              <a:rPr lang="en-ZA" dirty="0"/>
              <a:t>Where to find CSP information on the SAPC website?</a:t>
            </a:r>
          </a:p>
        </p:txBody>
      </p:sp>
      <p:pic>
        <p:nvPicPr>
          <p:cNvPr id="4" name="Picture 3">
            <a:extLst>
              <a:ext uri="{FF2B5EF4-FFF2-40B4-BE49-F238E27FC236}">
                <a16:creationId xmlns:a16="http://schemas.microsoft.com/office/drawing/2014/main" id="{12910B65-D365-4674-B13A-4454AECD741F}"/>
              </a:ext>
            </a:extLst>
          </p:cNvPr>
          <p:cNvPicPr>
            <a:picLocks noChangeAspect="1"/>
          </p:cNvPicPr>
          <p:nvPr/>
        </p:nvPicPr>
        <p:blipFill>
          <a:blip r:embed="rId3"/>
          <a:stretch>
            <a:fillRect/>
          </a:stretch>
        </p:blipFill>
        <p:spPr>
          <a:xfrm>
            <a:off x="1838440" y="1556792"/>
            <a:ext cx="8578040" cy="5045194"/>
          </a:xfrm>
          <a:prstGeom prst="rect">
            <a:avLst/>
          </a:prstGeom>
        </p:spPr>
      </p:pic>
      <p:sp>
        <p:nvSpPr>
          <p:cNvPr id="6" name="Rectangle 5">
            <a:extLst>
              <a:ext uri="{FF2B5EF4-FFF2-40B4-BE49-F238E27FC236}">
                <a16:creationId xmlns:a16="http://schemas.microsoft.com/office/drawing/2014/main" id="{B46B1DAE-7ED4-4B56-9850-BDA9F28E80C6}"/>
              </a:ext>
            </a:extLst>
          </p:cNvPr>
          <p:cNvSpPr/>
          <p:nvPr/>
        </p:nvSpPr>
        <p:spPr>
          <a:xfrm>
            <a:off x="4943873" y="1889762"/>
            <a:ext cx="1224137" cy="4591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86494BC1-8561-4C38-AC79-20507B4A9D02}"/>
              </a:ext>
            </a:extLst>
          </p:cNvPr>
          <p:cNvSpPr/>
          <p:nvPr/>
        </p:nvSpPr>
        <p:spPr>
          <a:xfrm>
            <a:off x="5375920" y="3472433"/>
            <a:ext cx="1224137"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963103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6CB80-F618-4B74-B9CB-A46113B0F210}"/>
              </a:ext>
            </a:extLst>
          </p:cNvPr>
          <p:cNvSpPr>
            <a:spLocks noGrp="1"/>
          </p:cNvSpPr>
          <p:nvPr>
            <p:ph type="title" orient="vert"/>
          </p:nvPr>
        </p:nvSpPr>
        <p:spPr>
          <a:xfrm rot="16200000">
            <a:off x="6124006" y="-4363806"/>
            <a:ext cx="777876" cy="10344737"/>
          </a:xfrm>
        </p:spPr>
        <p:txBody>
          <a:bodyPr>
            <a:normAutofit/>
          </a:bodyPr>
          <a:lstStyle/>
          <a:p>
            <a:r>
              <a:rPr lang="en-GB" sz="3600" dirty="0"/>
              <a:t>Join us for the CSP workshop in October 2024:</a:t>
            </a:r>
            <a:endParaRPr lang="en-ZA" sz="3600" dirty="0"/>
          </a:p>
        </p:txBody>
      </p:sp>
      <p:sp>
        <p:nvSpPr>
          <p:cNvPr id="4" name="TextBox 3">
            <a:extLst>
              <a:ext uri="{FF2B5EF4-FFF2-40B4-BE49-F238E27FC236}">
                <a16:creationId xmlns:a16="http://schemas.microsoft.com/office/drawing/2014/main" id="{6A3CBD2E-3F61-8861-057E-7E9E7E2799CE}"/>
              </a:ext>
            </a:extLst>
          </p:cNvPr>
          <p:cNvSpPr txBox="1"/>
          <p:nvPr/>
        </p:nvSpPr>
        <p:spPr>
          <a:xfrm>
            <a:off x="3117448" y="5268489"/>
            <a:ext cx="5957104" cy="369332"/>
          </a:xfrm>
          <a:prstGeom prst="rect">
            <a:avLst/>
          </a:prstGeom>
          <a:solidFill>
            <a:schemeClr val="bg1"/>
          </a:solidFill>
        </p:spPr>
        <p:txBody>
          <a:bodyPr wrap="square">
            <a:spAutoFit/>
          </a:bodyPr>
          <a:lstStyle/>
          <a:p>
            <a:r>
              <a:rPr lang="en-ZA" dirty="0"/>
              <a:t>https://www.health.gov.za/icsp/</a:t>
            </a:r>
          </a:p>
        </p:txBody>
      </p:sp>
      <p:sp>
        <p:nvSpPr>
          <p:cNvPr id="7" name="TextBox 6">
            <a:extLst>
              <a:ext uri="{FF2B5EF4-FFF2-40B4-BE49-F238E27FC236}">
                <a16:creationId xmlns:a16="http://schemas.microsoft.com/office/drawing/2014/main" id="{EC75A251-4828-F8C8-9B7D-877326563360}"/>
              </a:ext>
            </a:extLst>
          </p:cNvPr>
          <p:cNvSpPr txBox="1"/>
          <p:nvPr/>
        </p:nvSpPr>
        <p:spPr>
          <a:xfrm>
            <a:off x="243067" y="2222338"/>
            <a:ext cx="11442245" cy="280384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Interns are to apply online for community service on </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https://icspinfo.dhmis.org/</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ICSP will facilitate placement of interns who have met all internship requirements for community service.</a:t>
            </a: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Ensure that you meet the requirements.</a:t>
            </a: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Further information to follow in the CSP workshop.</a:t>
            </a:r>
            <a:endParaRPr kumimoji="0" lang="en-ZA"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95958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A6D6-3073-4544-8EFA-90083771E051}"/>
              </a:ext>
            </a:extLst>
          </p:cNvPr>
          <p:cNvSpPr>
            <a:spLocks noGrp="1"/>
          </p:cNvSpPr>
          <p:nvPr>
            <p:ph type="title"/>
          </p:nvPr>
        </p:nvSpPr>
        <p:spPr>
          <a:xfrm>
            <a:off x="1157705" y="393366"/>
            <a:ext cx="5440516" cy="1325563"/>
          </a:xfrm>
        </p:spPr>
        <p:txBody>
          <a:bodyPr>
            <a:normAutofit/>
          </a:bodyPr>
          <a:lstStyle/>
          <a:p>
            <a:r>
              <a:rPr lang="en-US" dirty="0"/>
              <a:t>Applying for Community Service:</a:t>
            </a:r>
            <a:endParaRPr lang="en-ZA" dirty="0"/>
          </a:p>
        </p:txBody>
      </p:sp>
      <p:sp>
        <p:nvSpPr>
          <p:cNvPr id="3" name="Content Placeholder 2">
            <a:extLst>
              <a:ext uri="{FF2B5EF4-FFF2-40B4-BE49-F238E27FC236}">
                <a16:creationId xmlns:a16="http://schemas.microsoft.com/office/drawing/2014/main" id="{BEC9816C-B02A-4F4D-BDB6-3B49BEC90E54}"/>
              </a:ext>
            </a:extLst>
          </p:cNvPr>
          <p:cNvSpPr>
            <a:spLocks noGrp="1"/>
          </p:cNvSpPr>
          <p:nvPr>
            <p:ph idx="1"/>
          </p:nvPr>
        </p:nvSpPr>
        <p:spPr>
          <a:xfrm>
            <a:off x="348974" y="1859914"/>
            <a:ext cx="5440516" cy="4632961"/>
          </a:xfrm>
        </p:spPr>
        <p:txBody>
          <a:bodyPr>
            <a:normAutofit lnSpcReduction="10000"/>
          </a:bodyPr>
          <a:lstStyle/>
          <a:p>
            <a:r>
              <a:rPr lang="en-US" dirty="0"/>
              <a:t>Interns are to apply online for community service on </a:t>
            </a:r>
            <a:r>
              <a:rPr lang="en-US" dirty="0">
                <a:hlinkClick r:id="rId3"/>
              </a:rPr>
              <a:t>https://icspinfo.dhmis.org/</a:t>
            </a:r>
            <a:endParaRPr lang="en-US" dirty="0"/>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ICSP will facilitate placement of interns who have met all internship requirements for community service.</a:t>
            </a:r>
            <a:endParaRPr lang="en-US" dirty="0"/>
          </a:p>
          <a:p>
            <a:r>
              <a:rPr lang="en-US" dirty="0"/>
              <a:t>Ensure that you meet the requirements.</a:t>
            </a:r>
          </a:p>
          <a:p>
            <a:r>
              <a:rPr lang="en-US" dirty="0"/>
              <a:t>Further information to follow in the CSP workshop.</a:t>
            </a:r>
            <a:endParaRPr lang="en-ZA" dirty="0"/>
          </a:p>
        </p:txBody>
      </p:sp>
    </p:spTree>
    <p:extLst>
      <p:ext uri="{BB962C8B-B14F-4D97-AF65-F5344CB8AC3E}">
        <p14:creationId xmlns:p14="http://schemas.microsoft.com/office/powerpoint/2010/main" val="13536047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86E-9045-4969-952D-6A3E85701CCE}"/>
              </a:ext>
            </a:extLst>
          </p:cNvPr>
          <p:cNvSpPr>
            <a:spLocks noGrp="1"/>
          </p:cNvSpPr>
          <p:nvPr>
            <p:ph type="ctrTitle"/>
          </p:nvPr>
        </p:nvSpPr>
        <p:spPr/>
        <p:txBody>
          <a:bodyPr/>
          <a:lstStyle/>
          <a:p>
            <a:pPr algn="ctr"/>
            <a:r>
              <a:rPr lang="en-ZA" sz="4000" dirty="0">
                <a:solidFill>
                  <a:srgbClr val="002060"/>
                </a:solidFill>
              </a:rPr>
              <a:t>Do you have any questions?</a:t>
            </a:r>
            <a:endParaRPr lang="en-ZA" dirty="0"/>
          </a:p>
        </p:txBody>
      </p:sp>
      <p:pic>
        <p:nvPicPr>
          <p:cNvPr id="5" name="Graphic 4" descr="Help">
            <a:extLst>
              <a:ext uri="{FF2B5EF4-FFF2-40B4-BE49-F238E27FC236}">
                <a16:creationId xmlns:a16="http://schemas.microsoft.com/office/drawing/2014/main" id="{80ACD915-F66D-4C92-8B8C-6BA3828E1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1281" y="1071323"/>
            <a:ext cx="3505932" cy="3505932"/>
          </a:xfrm>
          <a:prstGeom prst="rect">
            <a:avLst/>
          </a:prstGeom>
        </p:spPr>
      </p:pic>
    </p:spTree>
    <p:extLst>
      <p:ext uri="{BB962C8B-B14F-4D97-AF65-F5344CB8AC3E}">
        <p14:creationId xmlns:p14="http://schemas.microsoft.com/office/powerpoint/2010/main" val="1777940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6CC4-B34A-40AF-82B7-8BAE9A66BA32}"/>
              </a:ext>
            </a:extLst>
          </p:cNvPr>
          <p:cNvSpPr>
            <a:spLocks noGrp="1"/>
          </p:cNvSpPr>
          <p:nvPr>
            <p:ph type="title" orient="vert"/>
          </p:nvPr>
        </p:nvSpPr>
        <p:spPr>
          <a:xfrm rot="16200000">
            <a:off x="5253148" y="-3769579"/>
            <a:ext cx="777876" cy="10344737"/>
          </a:xfrm>
        </p:spPr>
        <p:txBody>
          <a:bodyPr>
            <a:normAutofit fontScale="90000"/>
          </a:bodyPr>
          <a:lstStyle/>
          <a:p>
            <a:pPr algn="ctr"/>
            <a:r>
              <a:rPr lang="en-ZA" dirty="0">
                <a:solidFill>
                  <a:srgbClr val="22346A"/>
                </a:solidFill>
                <a:effectLst>
                  <a:outerShdw blurRad="50800" dist="38100" dir="2700000" algn="tl" rotWithShape="0">
                    <a:prstClr val="black">
                      <a:alpha val="40000"/>
                    </a:prstClr>
                  </a:outerShdw>
                </a:effectLst>
                <a:latin typeface="Franklin Gothic Demi Cond" panose="020B0706030402020204" pitchFamily="34" charset="0"/>
              </a:rPr>
              <a:t>CONTACT US:</a:t>
            </a:r>
          </a:p>
        </p:txBody>
      </p:sp>
      <p:sp>
        <p:nvSpPr>
          <p:cNvPr id="15" name="Content Placeholder 14">
            <a:extLst>
              <a:ext uri="{FF2B5EF4-FFF2-40B4-BE49-F238E27FC236}">
                <a16:creationId xmlns:a16="http://schemas.microsoft.com/office/drawing/2014/main" id="{1B0BB1CE-1A43-4E35-88D9-900C1F31075C}"/>
              </a:ext>
            </a:extLst>
          </p:cNvPr>
          <p:cNvSpPr>
            <a:spLocks noGrp="1"/>
          </p:cNvSpPr>
          <p:nvPr>
            <p:ph type="body" sz="quarter" idx="10"/>
          </p:nvPr>
        </p:nvSpPr>
        <p:spPr>
          <a:xfrm>
            <a:off x="3691165" y="2177134"/>
            <a:ext cx="10345738" cy="4591050"/>
          </a:xfrm>
        </p:spPr>
        <p:txBody>
          <a:bodyPr>
            <a:normAutofit/>
          </a:bodyPr>
          <a:lstStyle/>
          <a:p>
            <a:pPr marL="0" indent="0">
              <a:buNone/>
            </a:pPr>
            <a:r>
              <a:rPr lang="en-ZA" sz="2700" dirty="0">
                <a:solidFill>
                  <a:schemeClr val="bg1"/>
                </a:solidFill>
              </a:rPr>
              <a:t>086 172 7200</a:t>
            </a:r>
          </a:p>
          <a:p>
            <a:pPr marL="0" indent="0">
              <a:buNone/>
            </a:pPr>
            <a:r>
              <a:rPr lang="en-ZA" sz="2700" dirty="0">
                <a:solidFill>
                  <a:schemeClr val="bg1"/>
                </a:solidFill>
              </a:rPr>
              <a:t>customercare@sapc.za.org</a:t>
            </a:r>
          </a:p>
          <a:p>
            <a:pPr marL="0" indent="0">
              <a:buNone/>
            </a:pPr>
            <a:r>
              <a:rPr lang="en-ZA" sz="2700" dirty="0">
                <a:solidFill>
                  <a:schemeClr val="bg1"/>
                </a:solidFill>
              </a:rPr>
              <a:t>@</a:t>
            </a:r>
            <a:r>
              <a:rPr lang="en-ZA" sz="2700" dirty="0" err="1">
                <a:solidFill>
                  <a:schemeClr val="bg1"/>
                </a:solidFill>
              </a:rPr>
              <a:t>OfficialSAPC</a:t>
            </a:r>
            <a:endParaRPr lang="en-ZA" sz="2700" dirty="0">
              <a:solidFill>
                <a:schemeClr val="bg1"/>
              </a:solidFill>
            </a:endParaRPr>
          </a:p>
          <a:p>
            <a:pPr marL="0" indent="0">
              <a:buNone/>
            </a:pPr>
            <a:r>
              <a:rPr lang="en-ZA" sz="2700" dirty="0">
                <a:solidFill>
                  <a:schemeClr val="bg1"/>
                </a:solidFill>
              </a:rPr>
              <a:t>www.sapc.za.org</a:t>
            </a:r>
          </a:p>
          <a:p>
            <a:pPr marL="0" indent="0">
              <a:buNone/>
            </a:pPr>
            <a:r>
              <a:rPr lang="en-ZA" sz="2700" dirty="0">
                <a:solidFill>
                  <a:schemeClr val="bg1"/>
                </a:solidFill>
              </a:rPr>
              <a:t>591 Belvedere Street,</a:t>
            </a:r>
          </a:p>
          <a:p>
            <a:pPr marL="0" indent="0">
              <a:buNone/>
            </a:pPr>
            <a:r>
              <a:rPr lang="en-ZA" sz="2700" dirty="0">
                <a:solidFill>
                  <a:schemeClr val="bg1"/>
                </a:solidFill>
              </a:rPr>
              <a:t>Arcadia, </a:t>
            </a:r>
          </a:p>
          <a:p>
            <a:pPr marL="0" indent="0">
              <a:buNone/>
            </a:pPr>
            <a:r>
              <a:rPr lang="en-ZA" sz="2700" dirty="0">
                <a:solidFill>
                  <a:schemeClr val="bg1"/>
                </a:solidFill>
              </a:rPr>
              <a:t>Pretoria</a:t>
            </a:r>
          </a:p>
        </p:txBody>
      </p:sp>
      <p:pic>
        <p:nvPicPr>
          <p:cNvPr id="19" name="Graphic 18" descr="Telephone">
            <a:extLst>
              <a:ext uri="{FF2B5EF4-FFF2-40B4-BE49-F238E27FC236}">
                <a16:creationId xmlns:a16="http://schemas.microsoft.com/office/drawing/2014/main" id="{D5539348-1032-45C3-8294-DE6EFDD16F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0918" y="2177134"/>
            <a:ext cx="376712" cy="376712"/>
          </a:xfrm>
          <a:prstGeom prst="rect">
            <a:avLst/>
          </a:prstGeom>
        </p:spPr>
      </p:pic>
      <p:pic>
        <p:nvPicPr>
          <p:cNvPr id="21" name="Graphic 20" descr="Envelope">
            <a:extLst>
              <a:ext uri="{FF2B5EF4-FFF2-40B4-BE49-F238E27FC236}">
                <a16:creationId xmlns:a16="http://schemas.microsoft.com/office/drawing/2014/main" id="{F0AB68C0-0ACD-4FC9-BBB3-4C6C4D1217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5575" y="2700760"/>
            <a:ext cx="376712" cy="376712"/>
          </a:xfrm>
          <a:prstGeom prst="rect">
            <a:avLst/>
          </a:prstGeom>
        </p:spPr>
      </p:pic>
      <p:pic>
        <p:nvPicPr>
          <p:cNvPr id="23" name="Graphic 22" descr="Cloud Computing">
            <a:extLst>
              <a:ext uri="{FF2B5EF4-FFF2-40B4-BE49-F238E27FC236}">
                <a16:creationId xmlns:a16="http://schemas.microsoft.com/office/drawing/2014/main" id="{345F3B66-5982-4B12-884E-7E042473FAB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85575" y="3202614"/>
            <a:ext cx="376712" cy="376712"/>
          </a:xfrm>
          <a:prstGeom prst="rect">
            <a:avLst/>
          </a:prstGeom>
        </p:spPr>
      </p:pic>
      <p:pic>
        <p:nvPicPr>
          <p:cNvPr id="25" name="Graphic 24" descr="Internet">
            <a:extLst>
              <a:ext uri="{FF2B5EF4-FFF2-40B4-BE49-F238E27FC236}">
                <a16:creationId xmlns:a16="http://schemas.microsoft.com/office/drawing/2014/main" id="{4CBD2269-3DBA-4529-A5D9-3BFA8B2706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85575" y="3780530"/>
            <a:ext cx="376712" cy="376712"/>
          </a:xfrm>
          <a:prstGeom prst="rect">
            <a:avLst/>
          </a:prstGeom>
        </p:spPr>
      </p:pic>
      <p:pic>
        <p:nvPicPr>
          <p:cNvPr id="27" name="Graphic 26" descr="Building">
            <a:extLst>
              <a:ext uri="{FF2B5EF4-FFF2-40B4-BE49-F238E27FC236}">
                <a16:creationId xmlns:a16="http://schemas.microsoft.com/office/drawing/2014/main" id="{2C2B8C35-07B0-4C65-88BA-48EFFA858FA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85575" y="4358446"/>
            <a:ext cx="376712" cy="3767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64738" y="6154738"/>
            <a:ext cx="487362" cy="487362"/>
          </a:xfrm>
          <a:prstGeom prst="rect">
            <a:avLst/>
          </a:prstGeom>
        </p:spPr>
      </p:pic>
      <p:pic>
        <p:nvPicPr>
          <p:cNvPr id="5" name="Graphic 4" descr="Telephone with solid fill">
            <a:extLst>
              <a:ext uri="{FF2B5EF4-FFF2-40B4-BE49-F238E27FC236}">
                <a16:creationId xmlns:a16="http://schemas.microsoft.com/office/drawing/2014/main" id="{416EF315-5B29-082A-41ED-8D128BB71B2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96577" y="2164088"/>
            <a:ext cx="554708" cy="554708"/>
          </a:xfrm>
          <a:prstGeom prst="rect">
            <a:avLst/>
          </a:prstGeom>
        </p:spPr>
      </p:pic>
    </p:spTree>
    <p:extLst>
      <p:ext uri="{BB962C8B-B14F-4D97-AF65-F5344CB8AC3E}">
        <p14:creationId xmlns:p14="http://schemas.microsoft.com/office/powerpoint/2010/main" val="965057268"/>
      </p:ext>
    </p:extLst>
  </p:cSld>
  <p:clrMapOvr>
    <a:masterClrMapping/>
  </p:clrMapOvr>
  <mc:AlternateContent xmlns:mc="http://schemas.openxmlformats.org/markup-compatibility/2006" xmlns:p14="http://schemas.microsoft.com/office/powerpoint/2010/main">
    <mc:Choice Requires="p14">
      <p:transition spd="slow" p14:dur="2000" advTm="2940"/>
    </mc:Choice>
    <mc:Fallback xmlns="">
      <p:transition spd="slow" advTm="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B35E56-8ED0-43F0-9F12-8A41E12D5A3D}"/>
              </a:ext>
            </a:extLst>
          </p:cNvPr>
          <p:cNvSpPr>
            <a:spLocks noGrp="1"/>
          </p:cNvSpPr>
          <p:nvPr>
            <p:ph type="title" orient="vert"/>
          </p:nvPr>
        </p:nvSpPr>
        <p:spPr/>
        <p:txBody>
          <a:bodyPr>
            <a:normAutofit fontScale="90000"/>
          </a:bodyPr>
          <a:lstStyle/>
          <a:p>
            <a:r>
              <a:rPr lang="en-GB" dirty="0"/>
              <a:t>We value </a:t>
            </a:r>
            <a:r>
              <a:rPr lang="en-GB"/>
              <a:t>your feedback:</a:t>
            </a:r>
            <a:endParaRPr lang="en-ZA" dirty="0"/>
          </a:p>
        </p:txBody>
      </p:sp>
      <p:sp>
        <p:nvSpPr>
          <p:cNvPr id="11" name="TextBox 10">
            <a:extLst>
              <a:ext uri="{FF2B5EF4-FFF2-40B4-BE49-F238E27FC236}">
                <a16:creationId xmlns:a16="http://schemas.microsoft.com/office/drawing/2014/main" id="{17AEC331-352E-44FA-9AF6-336728A1A05D}"/>
              </a:ext>
            </a:extLst>
          </p:cNvPr>
          <p:cNvSpPr txBox="1"/>
          <p:nvPr/>
        </p:nvSpPr>
        <p:spPr>
          <a:xfrm>
            <a:off x="6347460" y="4478619"/>
            <a:ext cx="5753100" cy="369332"/>
          </a:xfrm>
          <a:prstGeom prst="rect">
            <a:avLst/>
          </a:prstGeom>
          <a:noFill/>
        </p:spPr>
        <p:txBody>
          <a:bodyPr wrap="square">
            <a:spAutoFit/>
          </a:bodyPr>
          <a:lstStyle/>
          <a:p>
            <a:pPr algn="ctr"/>
            <a:r>
              <a:rPr lang="en-ZA" sz="1800"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https://forms.office.com/r/SnwabrZbE7</a:t>
            </a:r>
            <a:endParaRPr lang="en-ZA" sz="18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D0C1E6F-B96A-4510-A0E9-9F960FC96C2F}"/>
              </a:ext>
            </a:extLst>
          </p:cNvPr>
          <p:cNvSpPr txBox="1"/>
          <p:nvPr/>
        </p:nvSpPr>
        <p:spPr>
          <a:xfrm>
            <a:off x="2184400" y="2268449"/>
            <a:ext cx="242374" cy="400110"/>
          </a:xfrm>
          <a:prstGeom prst="rect">
            <a:avLst/>
          </a:prstGeom>
          <a:noFill/>
        </p:spPr>
        <p:txBody>
          <a:bodyPr wrap="none" rtlCol="0">
            <a:spAutoFit/>
          </a:bodyPr>
          <a:lstStyle/>
          <a:p>
            <a:r>
              <a:rPr lang="en-GB" sz="2000" b="1" dirty="0">
                <a:solidFill>
                  <a:srgbClr val="FF0000"/>
                </a:solidFill>
              </a:rPr>
              <a:t> </a:t>
            </a:r>
            <a:endParaRPr lang="en-ZA" sz="2000" b="1" dirty="0">
              <a:solidFill>
                <a:srgbClr val="FF0000"/>
              </a:solidFill>
            </a:endParaRPr>
          </a:p>
        </p:txBody>
      </p:sp>
      <p:sp>
        <p:nvSpPr>
          <p:cNvPr id="10" name="TextBox 9">
            <a:extLst>
              <a:ext uri="{FF2B5EF4-FFF2-40B4-BE49-F238E27FC236}">
                <a16:creationId xmlns:a16="http://schemas.microsoft.com/office/drawing/2014/main" id="{514DA601-16E5-4194-6AC0-D57516A5728C}"/>
              </a:ext>
            </a:extLst>
          </p:cNvPr>
          <p:cNvSpPr txBox="1"/>
          <p:nvPr/>
        </p:nvSpPr>
        <p:spPr>
          <a:xfrm>
            <a:off x="505804" y="3843951"/>
            <a:ext cx="6098058" cy="1200329"/>
          </a:xfrm>
          <a:prstGeom prst="rect">
            <a:avLst/>
          </a:prstGeom>
          <a:noFill/>
        </p:spPr>
        <p:txBody>
          <a:bodyPr wrap="square">
            <a:spAutoFit/>
          </a:bodyPr>
          <a:lstStyle/>
          <a:p>
            <a:endParaRPr lang="en-ZA" dirty="0">
              <a:solidFill>
                <a:schemeClr val="bg1"/>
              </a:solidFill>
              <a:latin typeface="Arial" panose="020B0604020202020204" pitchFamily="34" charset="0"/>
              <a:cs typeface="Arial" panose="020B0604020202020204" pitchFamily="34" charset="0"/>
            </a:endParaRPr>
          </a:p>
          <a:p>
            <a:pPr algn="ctr"/>
            <a:endParaRPr lang="en-ZA" dirty="0">
              <a:solidFill>
                <a:schemeClr val="bg1"/>
              </a:solidFill>
              <a:latin typeface="Arial" panose="020B0604020202020204" pitchFamily="34" charset="0"/>
              <a:cs typeface="Arial" panose="020B0604020202020204" pitchFamily="34" charset="0"/>
            </a:endParaRPr>
          </a:p>
          <a:p>
            <a:pPr algn="ctr"/>
            <a:r>
              <a:rPr lang="en-ZA"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https://forms.office.com/r/i3nWCLcLKt</a:t>
            </a:r>
            <a:endParaRPr lang="en-ZA" dirty="0">
              <a:solidFill>
                <a:schemeClr val="bg1"/>
              </a:solidFill>
              <a:latin typeface="Arial" panose="020B0604020202020204" pitchFamily="34" charset="0"/>
              <a:cs typeface="Arial" panose="020B0604020202020204" pitchFamily="34" charset="0"/>
            </a:endParaRPr>
          </a:p>
          <a:p>
            <a:endParaRPr lang="en-ZA"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3CA0DDA-A270-A0F6-C7C2-6F114E165B45}"/>
              </a:ext>
            </a:extLst>
          </p:cNvPr>
          <p:cNvPicPr>
            <a:picLocks noChangeAspect="1"/>
          </p:cNvPicPr>
          <p:nvPr/>
        </p:nvPicPr>
        <p:blipFill>
          <a:blip r:embed="rId5"/>
          <a:stretch>
            <a:fillRect/>
          </a:stretch>
        </p:blipFill>
        <p:spPr>
          <a:xfrm>
            <a:off x="6512011" y="2154330"/>
            <a:ext cx="5337088" cy="2152951"/>
          </a:xfrm>
          <a:prstGeom prst="rect">
            <a:avLst/>
          </a:prstGeom>
        </p:spPr>
      </p:pic>
      <p:pic>
        <p:nvPicPr>
          <p:cNvPr id="19" name="Picture 18">
            <a:extLst>
              <a:ext uri="{FF2B5EF4-FFF2-40B4-BE49-F238E27FC236}">
                <a16:creationId xmlns:a16="http://schemas.microsoft.com/office/drawing/2014/main" id="{175DADE4-68C4-BDC5-E8C6-E30900C1E43E}"/>
              </a:ext>
            </a:extLst>
          </p:cNvPr>
          <p:cNvPicPr>
            <a:picLocks noChangeAspect="1"/>
          </p:cNvPicPr>
          <p:nvPr/>
        </p:nvPicPr>
        <p:blipFill>
          <a:blip r:embed="rId6"/>
          <a:stretch>
            <a:fillRect/>
          </a:stretch>
        </p:blipFill>
        <p:spPr>
          <a:xfrm>
            <a:off x="111211" y="2154330"/>
            <a:ext cx="5721178" cy="2152951"/>
          </a:xfrm>
          <a:prstGeom prst="rect">
            <a:avLst/>
          </a:prstGeom>
        </p:spPr>
      </p:pic>
      <p:sp>
        <p:nvSpPr>
          <p:cNvPr id="22" name="TextBox 21">
            <a:extLst>
              <a:ext uri="{FF2B5EF4-FFF2-40B4-BE49-F238E27FC236}">
                <a16:creationId xmlns:a16="http://schemas.microsoft.com/office/drawing/2014/main" id="{FC721154-8FB1-69CD-45C2-43D2C2C24B04}"/>
              </a:ext>
            </a:extLst>
          </p:cNvPr>
          <p:cNvSpPr txBox="1"/>
          <p:nvPr/>
        </p:nvSpPr>
        <p:spPr>
          <a:xfrm>
            <a:off x="1000897" y="2299341"/>
            <a:ext cx="6104238" cy="369332"/>
          </a:xfrm>
          <a:prstGeom prst="rect">
            <a:avLst/>
          </a:prstGeom>
          <a:noFill/>
        </p:spPr>
        <p:txBody>
          <a:bodyPr wrap="square">
            <a:spAutoFit/>
          </a:bodyPr>
          <a:lstStyle/>
          <a:p>
            <a:r>
              <a:rPr lang="en-ZA" b="1" dirty="0">
                <a:solidFill>
                  <a:srgbClr val="FF0000"/>
                </a:solidFill>
              </a:rPr>
              <a:t>COMPULSORY</a:t>
            </a:r>
          </a:p>
        </p:txBody>
      </p:sp>
    </p:spTree>
    <p:extLst>
      <p:ext uri="{BB962C8B-B14F-4D97-AF65-F5344CB8AC3E}">
        <p14:creationId xmlns:p14="http://schemas.microsoft.com/office/powerpoint/2010/main" val="2113809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Strategic KPIs not met.pptx  -  AutoRecovered" id="{0E4BC4AD-8C19-42DF-80F6-3C4A4E2FF547}" vid="{47CEF7DA-E1BC-4041-879B-91894CA409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5EADD58A4B04487CA309DECB332DB" ma:contentTypeVersion="16" ma:contentTypeDescription="Create a new document." ma:contentTypeScope="" ma:versionID="d20a980aec63d9875703a205ba54c184">
  <xsd:schema xmlns:xsd="http://www.w3.org/2001/XMLSchema" xmlns:xs="http://www.w3.org/2001/XMLSchema" xmlns:p="http://schemas.microsoft.com/office/2006/metadata/properties" xmlns:ns3="6193a1d9-037a-4d3d-bb1e-a4829cc69197" xmlns:ns4="d4b5cdc5-832f-4c27-839e-de0e138ac9ac" targetNamespace="http://schemas.microsoft.com/office/2006/metadata/properties" ma:root="true" ma:fieldsID="232dc913791d97322253b3cc0ae5c66c" ns3:_="" ns4:_="">
    <xsd:import namespace="6193a1d9-037a-4d3d-bb1e-a4829cc69197"/>
    <xsd:import namespace="d4b5cdc5-832f-4c27-839e-de0e138ac9a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System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3a1d9-037a-4d3d-bb1e-a4829cc691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5cdc5-832f-4c27-839e-de0e138ac9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193a1d9-037a-4d3d-bb1e-a4829cc69197" xsi:nil="true"/>
  </documentManagement>
</p:properties>
</file>

<file path=customXml/itemProps1.xml><?xml version="1.0" encoding="utf-8"?>
<ds:datastoreItem xmlns:ds="http://schemas.openxmlformats.org/officeDocument/2006/customXml" ds:itemID="{DC6E5A0A-AA19-4062-880C-3E8C10432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3a1d9-037a-4d3d-bb1e-a4829cc69197"/>
    <ds:schemaRef ds:uri="d4b5cdc5-832f-4c27-839e-de0e138ac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C5CE93-1BD9-4DF7-9A61-A5C6C7698445}">
  <ds:schemaRefs>
    <ds:schemaRef ds:uri="http://schemas.microsoft.com/sharepoint/v3/contenttype/forms"/>
  </ds:schemaRefs>
</ds:datastoreItem>
</file>

<file path=customXml/itemProps3.xml><?xml version="1.0" encoding="utf-8"?>
<ds:datastoreItem xmlns:ds="http://schemas.openxmlformats.org/officeDocument/2006/customXml" ds:itemID="{FD710168-DDDD-4EAA-893F-D52FFED7CEB4}">
  <ds:schemaRef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 ds:uri="http://schemas.openxmlformats.org/package/2006/metadata/core-properties"/>
    <ds:schemaRef ds:uri="d4b5cdc5-832f-4c27-839e-de0e138ac9ac"/>
    <ds:schemaRef ds:uri="6193a1d9-037a-4d3d-bb1e-a4829cc69197"/>
  </ds:schemaRefs>
</ds:datastoreItem>
</file>

<file path=docProps/app.xml><?xml version="1.0" encoding="utf-8"?>
<Properties xmlns="http://schemas.openxmlformats.org/officeDocument/2006/extended-properties" xmlns:vt="http://schemas.openxmlformats.org/officeDocument/2006/docPropsVTypes">
  <TotalTime>9</TotalTime>
  <Words>4479</Words>
  <Application>Microsoft Office PowerPoint</Application>
  <PresentationFormat>Widescreen</PresentationFormat>
  <Paragraphs>782</Paragraphs>
  <Slides>96</Slides>
  <Notes>88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96</vt:i4>
      </vt:variant>
    </vt:vector>
  </HeadingPairs>
  <TitlesOfParts>
    <vt:vector size="107" baseType="lpstr">
      <vt:lpstr>Aharoni</vt:lpstr>
      <vt:lpstr>Arial</vt:lpstr>
      <vt:lpstr>Calibri</vt:lpstr>
      <vt:lpstr>Courier New</vt:lpstr>
      <vt:lpstr>Franklin Gothic Demi Cond</vt:lpstr>
      <vt:lpstr>Segoe UI</vt:lpstr>
      <vt:lpstr>Symbol</vt:lpstr>
      <vt:lpstr>Times New Roman</vt:lpstr>
      <vt:lpstr>Wingdings</vt:lpstr>
      <vt:lpstr>Office Theme</vt:lpstr>
      <vt:lpstr>1_Office Theme</vt:lpstr>
      <vt:lpstr>2024 Pre-registration Examination  Online Workshop</vt:lpstr>
      <vt:lpstr>Format of the workshop </vt:lpstr>
      <vt:lpstr>What is the format of the examination?</vt:lpstr>
      <vt:lpstr>PowerPoint Presentation</vt:lpstr>
      <vt:lpstr>What the examination is based on </vt:lpstr>
      <vt:lpstr>PowerPoint Presentation</vt:lpstr>
      <vt:lpstr>PowerPoint Presentation</vt:lpstr>
      <vt:lpstr>PowerPoint Presentation</vt:lpstr>
      <vt:lpstr>PowerPoint Presentation</vt:lpstr>
      <vt:lpstr>Calculation Tips &amp; Advice:</vt:lpstr>
      <vt:lpstr>Calculations  Tips</vt:lpstr>
      <vt:lpstr>Calculations  Tips</vt:lpstr>
      <vt:lpstr>Helpful tips:</vt:lpstr>
      <vt:lpstr>Managing time: </vt:lpstr>
      <vt:lpstr>Calculation: Example 1</vt:lpstr>
      <vt:lpstr>Example 1: Solution</vt:lpstr>
      <vt:lpstr>Calculation:  Example 2</vt:lpstr>
      <vt:lpstr>Example 2: Solution</vt:lpstr>
      <vt:lpstr>Calculation:  Example 3</vt:lpstr>
      <vt:lpstr>Example 3: Solution</vt:lpstr>
      <vt:lpstr>Calculation:  Example 4</vt:lpstr>
      <vt:lpstr>Example 4: Solution</vt:lpstr>
      <vt:lpstr>Calculation:  Example 5</vt:lpstr>
      <vt:lpstr>Example 5: Solution</vt:lpstr>
      <vt:lpstr>Calculation:  Example 6</vt:lpstr>
      <vt:lpstr>Example 6: Solution</vt:lpstr>
      <vt:lpstr>Do you have any questions?</vt:lpstr>
      <vt:lpstr>General Questions: (Blueprint) </vt:lpstr>
      <vt:lpstr>What references can you use?</vt:lpstr>
      <vt:lpstr>Electronic references </vt:lpstr>
      <vt:lpstr>PowerPoint Presentation</vt:lpstr>
      <vt:lpstr>PowerPoint Presentation</vt:lpstr>
      <vt:lpstr>Electronic references </vt:lpstr>
      <vt:lpstr>Electronic references </vt:lpstr>
      <vt:lpstr>How to use the reference material?</vt:lpstr>
      <vt:lpstr>Other useful online resources: </vt:lpstr>
      <vt:lpstr>Helpful tips:</vt:lpstr>
      <vt:lpstr>Managing time: </vt:lpstr>
      <vt:lpstr>Areas of concern:</vt:lpstr>
      <vt:lpstr>General questions examples:</vt:lpstr>
      <vt:lpstr>Do you have any questions?</vt:lpstr>
      <vt:lpstr>Pre-registration Examinations 2024:</vt:lpstr>
      <vt:lpstr>Who is eligible to write the examination?</vt:lpstr>
      <vt:lpstr>PowerPoint Presentation</vt:lpstr>
      <vt:lpstr>Booking for the examinations: </vt:lpstr>
      <vt:lpstr>Profile picture:</vt:lpstr>
      <vt:lpstr>PowerPoint Presentation</vt:lpstr>
      <vt:lpstr>Examination booking</vt:lpstr>
      <vt:lpstr>PowerPoint Presentation</vt:lpstr>
      <vt:lpstr>PowerPoint Presentation</vt:lpstr>
      <vt:lpstr>Remote examination </vt:lpstr>
      <vt:lpstr>PowerPoint Presentation</vt:lpstr>
      <vt:lpstr>Remote examination: </vt:lpstr>
      <vt:lpstr>Device and connectivity: </vt:lpstr>
      <vt:lpstr>Where do you find the examination?</vt:lpstr>
      <vt:lpstr>Examination Platform Overview:</vt:lpstr>
      <vt:lpstr>Examination Platform Overview:</vt:lpstr>
      <vt:lpstr>PowerPoint Presentation</vt:lpstr>
      <vt:lpstr>Step 1: Log into the SAPC website:</vt:lpstr>
      <vt:lpstr>Step 2: Insert your login credentials:</vt:lpstr>
      <vt:lpstr>Step 3: Insert your OTP:</vt:lpstr>
      <vt:lpstr>Step 4: Equipment check:</vt:lpstr>
      <vt:lpstr>Step 5: Equipment check successfully completed:</vt:lpstr>
      <vt:lpstr>Step 6: Profile check: </vt:lpstr>
      <vt:lpstr>Step 7: verification of the picture:</vt:lpstr>
      <vt:lpstr> Step 8: Scanning of the QR code </vt:lpstr>
      <vt:lpstr> Step 9: Complete the examination declaration prior to starting exam </vt:lpstr>
      <vt:lpstr>Step 10: Read the examination instructions:</vt:lpstr>
      <vt:lpstr>VIOLATION DURING EXAMINATION</vt:lpstr>
      <vt:lpstr>Invigilator contacting candidate before start of exam:</vt:lpstr>
      <vt:lpstr>Exam  Day 1</vt:lpstr>
      <vt:lpstr>Exam  Day 2</vt:lpstr>
      <vt:lpstr>FAQs Where can I get help during the exam?</vt:lpstr>
      <vt:lpstr>FQAs What to do if you experience  load shedding / loss in electricity?</vt:lpstr>
      <vt:lpstr>FAQs  What should I do if my invigilator  notifies me that they cannot see me during the exam? </vt:lpstr>
      <vt:lpstr>FAQs  What should I if I need to change exam venues?  </vt:lpstr>
      <vt:lpstr>FAQs  What should I do if disconnected and on login back a pop-up message “ This page was opened elsewhere”? </vt:lpstr>
      <vt:lpstr>FAQs: Where should I sit for the exam?</vt:lpstr>
      <vt:lpstr>Examination format:</vt:lpstr>
      <vt:lpstr>Single best answer  Multiple choice questions:</vt:lpstr>
      <vt:lpstr>FAQs: How do I submit the examination ?</vt:lpstr>
      <vt:lpstr>Declaration for the online/remote exam:</vt:lpstr>
      <vt:lpstr> FAQs When will you receive your results?  Can you view your exam paper?  Can my examination be remarked? </vt:lpstr>
      <vt:lpstr>FAQs When will you receive your results?  Can you view your exam paper?  Can my examination be remarked? </vt:lpstr>
      <vt:lpstr>FAQs  What happens if I am unsuccessful at the examination?</vt:lpstr>
      <vt:lpstr>FAQs: How is my internship evaluated? </vt:lpstr>
      <vt:lpstr>PowerPoint Presentation</vt:lpstr>
      <vt:lpstr>FAQs: Am I behaving in a professional and ethical manner?</vt:lpstr>
      <vt:lpstr>FAQs Can I locum as a Post-Basic Pharmacist’s Assistant? </vt:lpstr>
      <vt:lpstr>FAQs: Am I registered as a Post-Basic Pharmacist’s Assistant when completing my 400 hours as an academic intern?</vt:lpstr>
      <vt:lpstr>Where to find CSP information on the SAPC website?</vt:lpstr>
      <vt:lpstr>Join us for the CSP workshop in October 2024:</vt:lpstr>
      <vt:lpstr>Applying for Community Service:</vt:lpstr>
      <vt:lpstr>Do you have any questions?</vt:lpstr>
      <vt:lpstr>CONTACT US:</vt:lpstr>
      <vt:lpstr>We value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Urban</dc:creator>
  <cp:lastModifiedBy>Mulalo Phungo</cp:lastModifiedBy>
  <cp:revision>72</cp:revision>
  <dcterms:created xsi:type="dcterms:W3CDTF">2022-01-12T10:29:39Z</dcterms:created>
  <dcterms:modified xsi:type="dcterms:W3CDTF">2024-05-31T09:37:37Z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0x0101006B45EADD58A4B04487CA309DECB332DB</vt:lpwstr>
  </property>
</Properties>
</file>